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activeX/activeX1.xml" ContentType="application/vnd.ms-office.activeX+xml"/>
  <Override PartName="/ppt/activeX/activeX1.bin" ContentType="application/vnd.ms-office.activeX"/>
  <Override PartName="/ppt/notesSlides/notesSlide2.xml" ContentType="application/vnd.openxmlformats-officedocument.presentationml.notesSlide+xml"/>
  <Override PartName="/ppt/notesSlides/notesSlide3.xml" ContentType="application/vnd.openxmlformats-officedocument.presentationml.notesSlide+xml"/>
  <Override PartName="/ppt/activeX/activeX2.xml" ContentType="application/vnd.ms-office.activeX+xml"/>
  <Override PartName="/ppt/activeX/activeX2.bin" ContentType="application/vnd.ms-office.activeX"/>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4"/>
  </p:notesMasterIdLst>
  <p:handoutMasterIdLst>
    <p:handoutMasterId r:id="rId45"/>
  </p:handoutMasterIdLst>
  <p:sldIdLst>
    <p:sldId id="257" r:id="rId2"/>
    <p:sldId id="290" r:id="rId3"/>
    <p:sldId id="291" r:id="rId4"/>
    <p:sldId id="292" r:id="rId5"/>
    <p:sldId id="293" r:id="rId6"/>
    <p:sldId id="294" r:id="rId7"/>
    <p:sldId id="295" r:id="rId8"/>
    <p:sldId id="296" r:id="rId9"/>
    <p:sldId id="297" r:id="rId10"/>
    <p:sldId id="298" r:id="rId11"/>
    <p:sldId id="299" r:id="rId12"/>
    <p:sldId id="309" r:id="rId13"/>
    <p:sldId id="310" r:id="rId14"/>
    <p:sldId id="363" r:id="rId15"/>
    <p:sldId id="367" r:id="rId16"/>
    <p:sldId id="300" r:id="rId17"/>
    <p:sldId id="301" r:id="rId18"/>
    <p:sldId id="302" r:id="rId19"/>
    <p:sldId id="303" r:id="rId20"/>
    <p:sldId id="304" r:id="rId21"/>
    <p:sldId id="305" r:id="rId22"/>
    <p:sldId id="306" r:id="rId23"/>
    <p:sldId id="307" r:id="rId24"/>
    <p:sldId id="308" r:id="rId25"/>
    <p:sldId id="321" r:id="rId26"/>
    <p:sldId id="322" r:id="rId27"/>
    <p:sldId id="323" r:id="rId28"/>
    <p:sldId id="316" r:id="rId29"/>
    <p:sldId id="319" r:id="rId30"/>
    <p:sldId id="320" r:id="rId31"/>
    <p:sldId id="318" r:id="rId32"/>
    <p:sldId id="368" r:id="rId33"/>
    <p:sldId id="369" r:id="rId34"/>
    <p:sldId id="325" r:id="rId35"/>
    <p:sldId id="326" r:id="rId36"/>
    <p:sldId id="327" r:id="rId37"/>
    <p:sldId id="328" r:id="rId38"/>
    <p:sldId id="329" r:id="rId39"/>
    <p:sldId id="332" r:id="rId40"/>
    <p:sldId id="330" r:id="rId41"/>
    <p:sldId id="331" r:id="rId42"/>
    <p:sldId id="361" r:id="rId4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4636" autoAdjust="0"/>
  </p:normalViewPr>
  <p:slideViewPr>
    <p:cSldViewPr>
      <p:cViewPr varScale="1">
        <p:scale>
          <a:sx n="90" d="100"/>
          <a:sy n="90" d="100"/>
        </p:scale>
        <p:origin x="1339"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8100"/>
    </p:cViewPr>
  </p:sorterViewPr>
  <p:notesViewPr>
    <p:cSldViewPr>
      <p:cViewPr varScale="1">
        <p:scale>
          <a:sx n="83" d="100"/>
          <a:sy n="83" d="100"/>
        </p:scale>
        <p:origin x="-20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activeX1.xml><?xml version="1.0" encoding="utf-8"?>
<ax:ocx xmlns:ax="http://schemas.microsoft.com/office/2006/activeX" xmlns:r="http://schemas.openxmlformats.org/officeDocument/2006/relationships" ax:classid="{D27CDB6E-AE6D-11CF-96B8-444553540000}" ax:persistence="persistStorage" r:id="rId1"/>
</file>

<file path=ppt/activeX/activeX2.xml><?xml version="1.0" encoding="utf-8"?>
<ax:ocx xmlns:ax="http://schemas.microsoft.com/office/2006/activeX" xmlns:r="http://schemas.openxmlformats.org/officeDocument/2006/relationships" ax:classid="{D27CDB6E-AE6D-11CF-96B8-444553540000}" ax:persistence="persistStorage" r:id="rId1"/>
</file>

<file path=ppt/drawings/_rels/vmlDrawing1.vml.rels><?xml version="1.0" encoding="UTF-8" standalone="yes"?>
<Relationships xmlns="http://schemas.openxmlformats.org/package/2006/relationships"><Relationship Id="rId1" Type="http://schemas.openxmlformats.org/officeDocument/2006/relationships/image" Target="../media/image1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4.wmf"/></Relationships>
</file>

<file path=ppt/drawings/_rels/vmlDrawing6.vml.rels><?xml version="1.0" encoding="UTF-8" standalone="yes"?>
<Relationships xmlns="http://schemas.openxmlformats.org/package/2006/relationships"><Relationship Id="rId2" Type="http://schemas.openxmlformats.org/officeDocument/2006/relationships/image" Target="../media/image29.wmf"/><Relationship Id="rId1" Type="http://schemas.openxmlformats.org/officeDocument/2006/relationships/image" Target="../media/image2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vl1pPr>
          </a:lstStyle>
          <a:p>
            <a:pPr>
              <a:defRPr/>
            </a:pPr>
            <a:endParaRPr lang="en-US" altLang="zh-CN"/>
          </a:p>
        </p:txBody>
      </p:sp>
      <p:sp>
        <p:nvSpPr>
          <p:cNvPr id="849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vl1pPr>
          </a:lstStyle>
          <a:p>
            <a:pPr>
              <a:defRPr/>
            </a:pPr>
            <a:endParaRPr lang="en-US" altLang="zh-CN"/>
          </a:p>
        </p:txBody>
      </p:sp>
      <p:sp>
        <p:nvSpPr>
          <p:cNvPr id="849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vl1pPr>
          </a:lstStyle>
          <a:p>
            <a:pPr>
              <a:defRPr/>
            </a:pPr>
            <a:endParaRPr lang="en-US" altLang="zh-CN"/>
          </a:p>
        </p:txBody>
      </p:sp>
      <p:sp>
        <p:nvSpPr>
          <p:cNvPr id="849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6CA68E01-8E16-456C-9169-11DF1CF33BE1}"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vl1pPr>
          </a:lstStyle>
          <a:p>
            <a:pPr>
              <a:defRPr/>
            </a:pPr>
            <a:endParaRPr lang="en-US" altLang="zh-CN"/>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vl1pPr>
          </a:lstStyle>
          <a:p>
            <a:pPr>
              <a:defRPr/>
            </a:pPr>
            <a:endParaRPr lang="en-US" altLang="zh-CN"/>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DE7420CE-B9AB-4D68-A2B3-3E586080677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12ED14A-B3E2-425A-B0B3-A177B26B0501}" type="slidenum">
              <a:rPr lang="en-US" altLang="zh-CN" smtClean="0"/>
              <a:pPr/>
              <a:t>1</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6DA213A5-050E-4B18-9E06-A8346FC1C9A3}" type="slidenum">
              <a:rPr lang="en-US" altLang="zh-CN" sz="1200" smtClean="0"/>
              <a:pPr/>
              <a:t>31</a:t>
            </a:fld>
            <a:endParaRPr lang="en-US" altLang="zh-CN" sz="1200"/>
          </a:p>
        </p:txBody>
      </p:sp>
    </p:spTree>
    <p:extLst>
      <p:ext uri="{BB962C8B-B14F-4D97-AF65-F5344CB8AC3E}">
        <p14:creationId xmlns:p14="http://schemas.microsoft.com/office/powerpoint/2010/main" val="994927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幻灯片图像占位符 1"/>
          <p:cNvSpPr>
            <a:spLocks noGrp="1" noRot="1" noChangeAspect="1" noTextEdit="1"/>
          </p:cNvSpPr>
          <p:nvPr>
            <p:ph type="sldImg"/>
          </p:nvPr>
        </p:nvSpPr>
        <p:spPr>
          <a:ln/>
        </p:spPr>
      </p:sp>
      <p:sp>
        <p:nvSpPr>
          <p:cNvPr id="4505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06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DD2BEAF1-FAF8-4038-ADF2-823BAC3C7C2D}" type="slidenum">
              <a:rPr lang="en-US" altLang="zh-CN" sz="1200" smtClean="0"/>
              <a:pPr/>
              <a:t>32</a:t>
            </a:fld>
            <a:endParaRPr lang="en-US" altLang="zh-CN" sz="1200"/>
          </a:p>
        </p:txBody>
      </p:sp>
    </p:spTree>
    <p:extLst>
      <p:ext uri="{BB962C8B-B14F-4D97-AF65-F5344CB8AC3E}">
        <p14:creationId xmlns:p14="http://schemas.microsoft.com/office/powerpoint/2010/main" val="92983596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未标题-1 拷贝"/>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10137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1013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CF5D4924-AA54-47D3-894B-171E592B68DE}"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66BEEDB-2A0B-4DC2-AB83-202671C8E209}"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2BFEB51-B069-4A9A-A1DA-570FDC466296}"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1600" y="533400"/>
            <a:ext cx="7543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371600" y="1981200"/>
            <a:ext cx="3733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257800" y="1981200"/>
            <a:ext cx="37338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257800" y="4114800"/>
            <a:ext cx="37338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0513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A9E370-7543-44F3-A299-79C3EEA9730C}"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09020D9-156C-4CF0-A82B-CBEB78926752}"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717314A-B13F-4AF1-8CAE-C52665E3D5E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D726DB7-EDA2-4AB9-8DA2-B602CB4991CE}"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2E8DF768-A72A-4946-89DF-656276D88202}"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8FEDAA1-D362-4B40-8C5C-82FA92CF9144}"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5B22D35-26D7-4EEA-B120-D49CBAA38F2F}"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9744476-AC96-4BCE-A41E-2164431D002D}"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未标题-2 拷贝"/>
          <p:cNvPicPr>
            <a:picLocks noChangeAspect="1" noChangeArrowheads="1"/>
          </p:cNvPicPr>
          <p:nvPr userDrawn="1"/>
        </p:nvPicPr>
        <p:blipFill>
          <a:blip r:embed="rId14" cstate="print"/>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第二层</a:t>
            </a:r>
          </a:p>
          <a:p>
            <a:pPr lvl="2"/>
            <a:r>
              <a:rPr lang="zh-CN" altLang="en-US"/>
              <a:t>第三层</a:t>
            </a:r>
          </a:p>
          <a:p>
            <a:pPr lvl="3"/>
            <a:r>
              <a:rPr lang="zh-CN" altLang="en-US"/>
              <a:t>第四层</a:t>
            </a:r>
          </a:p>
          <a:p>
            <a:pPr lvl="4"/>
            <a:r>
              <a:rPr lang="zh-CN" altLang="en-US"/>
              <a:t>第五层</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1BC9BCF9-EAAB-44F6-A0CD-FFBD6AA0CDB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0.png"/><Relationship Id="rId1" Type="http://schemas.openxmlformats.org/officeDocument/2006/relationships/slideLayout" Target="../slideLayouts/slideLayout12.xml"/><Relationship Id="rId5" Type="http://schemas.openxmlformats.org/officeDocument/2006/relationships/image" Target="../media/image8.jpe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16.jpeg"/><Relationship Id="rId4" Type="http://schemas.openxmlformats.org/officeDocument/2006/relationships/image" Target="../media/image15.wmf"/></Relationships>
</file>

<file path=ppt/slides/_rels/slide2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12.xml"/><Relationship Id="rId1" Type="http://schemas.openxmlformats.org/officeDocument/2006/relationships/vmlDrawing" Target="../drawings/vmlDrawing2.vml"/><Relationship Id="rId4" Type="http://schemas.openxmlformats.org/officeDocument/2006/relationships/image" Target="../media/image19.wmf"/></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12.xml"/><Relationship Id="rId1" Type="http://schemas.openxmlformats.org/officeDocument/2006/relationships/vmlDrawing" Target="../drawings/vmlDrawing3.vml"/><Relationship Id="rId4" Type="http://schemas.openxmlformats.org/officeDocument/2006/relationships/image" Target="../media/image20.wmf"/></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12.xml"/><Relationship Id="rId1" Type="http://schemas.openxmlformats.org/officeDocument/2006/relationships/vmlDrawing" Target="../drawings/vmlDrawing4.vml"/><Relationship Id="rId4" Type="http://schemas.openxmlformats.org/officeDocument/2006/relationships/image" Target="../media/image22.wmf"/></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1.xml"/><Relationship Id="rId1" Type="http://schemas.openxmlformats.org/officeDocument/2006/relationships/vmlDrawing" Target="../drawings/vmlDrawing5.vml"/><Relationship Id="rId5" Type="http://schemas.openxmlformats.org/officeDocument/2006/relationships/image" Target="../media/image24.wmf"/><Relationship Id="rId4" Type="http://schemas.openxmlformats.org/officeDocument/2006/relationships/notesSlide" Target="../notesSlides/notesSlide2.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6.png"/><Relationship Id="rId1" Type="http://schemas.openxmlformats.org/officeDocument/2006/relationships/slideLayout" Target="../slideLayouts/slideLayout12.xml"/><Relationship Id="rId4" Type="http://schemas.openxmlformats.org/officeDocument/2006/relationships/image" Target="../media/image27.jpe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Layout" Target="../slideLayouts/slideLayout12.xml"/><Relationship Id="rId1" Type="http://schemas.openxmlformats.org/officeDocument/2006/relationships/vmlDrawing" Target="../drawings/vmlDrawing6.vml"/><Relationship Id="rId6" Type="http://schemas.openxmlformats.org/officeDocument/2006/relationships/image" Target="../media/image29.wmf"/><Relationship Id="rId5" Type="http://schemas.openxmlformats.org/officeDocument/2006/relationships/oleObject" Target="../embeddings/oleObject6.bin"/><Relationship Id="rId4" Type="http://schemas.openxmlformats.org/officeDocument/2006/relationships/image" Target="../media/image28.wmf"/></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control" Target="../activeX/activeX2.xml"/><Relationship Id="rId1" Type="http://schemas.openxmlformats.org/officeDocument/2006/relationships/vmlDrawing" Target="../drawings/vmlDrawing7.vml"/><Relationship Id="rId5" Type="http://schemas.openxmlformats.org/officeDocument/2006/relationships/image" Target="../media/image30.wmf"/><Relationship Id="rId4" Type="http://schemas.openxmlformats.org/officeDocument/2006/relationships/image" Target="../media/image31.jpeg"/></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713374" y="980728"/>
            <a:ext cx="7772400" cy="1470025"/>
          </a:xfrm>
        </p:spPr>
        <p:txBody>
          <a:bodyPr/>
          <a:lstStyle/>
          <a:p>
            <a:pPr>
              <a:defRPr/>
            </a:pPr>
            <a:r>
              <a:rPr kumimoji="1" lang="zh-CN" altLang="en-US" sz="3600" b="1" kern="1200" dirty="0">
                <a:solidFill>
                  <a:srgbClr val="FF0000"/>
                </a:solidFill>
                <a:effectLst>
                  <a:outerShdw blurRad="38100" dist="38100" dir="2700000" algn="tl">
                    <a:srgbClr val="000000">
                      <a:alpha val="43137"/>
                    </a:srgbClr>
                  </a:outerShdw>
                </a:effectLst>
                <a:latin typeface="黑体" pitchFamily="49" charset="-122"/>
                <a:ea typeface="黑体" pitchFamily="49" charset="-122"/>
                <a:cs typeface="+mn-cs"/>
              </a:rPr>
              <a:t>第十三讲 其他基本回路（上）</a:t>
            </a:r>
            <a:endParaRPr kumimoji="1" lang="en-US" sz="3600" b="1" kern="1200" dirty="0">
              <a:solidFill>
                <a:srgbClr val="FF0000"/>
              </a:solidFill>
              <a:effectLst>
                <a:outerShdw blurRad="38100" dist="38100" dir="2700000" algn="tl">
                  <a:srgbClr val="000000">
                    <a:alpha val="43137"/>
                  </a:srgbClr>
                </a:outerShdw>
              </a:effectLst>
              <a:latin typeface="黑体" pitchFamily="49" charset="-122"/>
              <a:ea typeface="黑体" pitchFamily="49" charset="-122"/>
              <a:cs typeface="+mn-cs"/>
            </a:endParaRPr>
          </a:p>
        </p:txBody>
      </p:sp>
      <p:pic>
        <p:nvPicPr>
          <p:cNvPr id="4" name="Picture 3" descr="DSC00053.JPG"/>
          <p:cNvPicPr>
            <a:picLocks noChangeAspect="1"/>
          </p:cNvPicPr>
          <p:nvPr/>
        </p:nvPicPr>
        <p:blipFill>
          <a:blip r:embed="rId3" cstate="print"/>
          <a:srcRect b="16667"/>
          <a:stretch>
            <a:fillRect/>
          </a:stretch>
        </p:blipFill>
        <p:spPr>
          <a:xfrm>
            <a:off x="7168896" y="4663449"/>
            <a:ext cx="1975104" cy="2194551"/>
          </a:xfrm>
          <a:prstGeom prst="rect">
            <a:avLst/>
          </a:prstGeom>
        </p:spPr>
      </p:pic>
      <p:sp>
        <p:nvSpPr>
          <p:cNvPr id="2" name="矩形 1"/>
          <p:cNvSpPr/>
          <p:nvPr/>
        </p:nvSpPr>
        <p:spPr>
          <a:xfrm>
            <a:off x="746083" y="2994689"/>
            <a:ext cx="7365736" cy="1200329"/>
          </a:xfrm>
          <a:prstGeom prst="rect">
            <a:avLst/>
          </a:prstGeom>
        </p:spPr>
        <p:txBody>
          <a:bodyPr wrap="square">
            <a:spAutoFit/>
          </a:bodyPr>
          <a:lstStyle/>
          <a:p>
            <a:pPr eaLnBrk="0" hangingPunct="0">
              <a:lnSpc>
                <a:spcPct val="150000"/>
              </a:lnSpc>
            </a:pPr>
            <a:r>
              <a:rPr kumimoji="1" lang="zh-CN" altLang="en-US" sz="2400" b="1" dirty="0">
                <a:solidFill>
                  <a:srgbClr val="000000"/>
                </a:solidFill>
              </a:rPr>
              <a:t>教材内容：第九章第一、二、三节</a:t>
            </a:r>
            <a:endParaRPr kumimoji="1" lang="en-US" altLang="zh-CN" sz="2400" b="1" dirty="0">
              <a:solidFill>
                <a:srgbClr val="000000"/>
              </a:solidFill>
            </a:endParaRPr>
          </a:p>
          <a:p>
            <a:pPr eaLnBrk="0" hangingPunct="0">
              <a:lnSpc>
                <a:spcPct val="150000"/>
              </a:lnSpc>
            </a:pPr>
            <a:r>
              <a:rPr kumimoji="1" lang="zh-CN" altLang="en-US" sz="2400" b="1" dirty="0">
                <a:solidFill>
                  <a:srgbClr val="000000"/>
                </a:solidFill>
              </a:rPr>
              <a:t>教学内容：压力回路，快速运动回路</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15"/>
          <p:cNvSpPr>
            <a:spLocks noChangeArrowheads="1"/>
          </p:cNvSpPr>
          <p:nvPr/>
        </p:nvSpPr>
        <p:spPr bwMode="auto">
          <a:xfrm>
            <a:off x="112713" y="1062038"/>
            <a:ext cx="227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9.2.2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减压回路</a:t>
            </a:r>
          </a:p>
        </p:txBody>
      </p:sp>
      <p:sp>
        <p:nvSpPr>
          <p:cNvPr id="22531" name="矩形 9"/>
          <p:cNvSpPr>
            <a:spLocks noChangeArrowheads="1"/>
          </p:cNvSpPr>
          <p:nvPr/>
        </p:nvSpPr>
        <p:spPr bwMode="auto">
          <a:xfrm>
            <a:off x="142875" y="1487488"/>
            <a:ext cx="8929688" cy="175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Tx/>
              <a:buNone/>
            </a:pPr>
            <a:r>
              <a:rPr lang="zh-CN" altLang="en-US" sz="2400" b="1">
                <a:solidFill>
                  <a:srgbClr val="FF0066"/>
                </a:solidFill>
                <a:latin typeface="楷体_GB2312" pitchFamily="49" charset="-122"/>
                <a:ea typeface="楷体_GB2312" pitchFamily="49" charset="-122"/>
              </a:rPr>
              <a:t>  </a:t>
            </a:r>
            <a:r>
              <a:rPr lang="zh-CN" altLang="en-US" sz="2400" b="1">
                <a:solidFill>
                  <a:srgbClr val="FF0000"/>
                </a:solidFill>
                <a:latin typeface="楷体_GB2312" pitchFamily="49" charset="-122"/>
                <a:ea typeface="楷体_GB2312" pitchFamily="49" charset="-122"/>
              </a:rPr>
              <a:t>减压回路的功用</a:t>
            </a:r>
            <a:r>
              <a:rPr lang="zh-CN" altLang="en-US" sz="2400" b="1">
                <a:latin typeface="楷体_GB2312" pitchFamily="49" charset="-122"/>
                <a:ea typeface="楷体_GB2312" pitchFamily="49" charset="-122"/>
              </a:rPr>
              <a:t>是使系统中的某一部分油路具有较系统压力低的稳定压力。最常见的减压回路通过</a:t>
            </a:r>
            <a:r>
              <a:rPr lang="zh-CN" altLang="en-US" sz="2400" b="1">
                <a:solidFill>
                  <a:srgbClr val="FF0000"/>
                </a:solidFill>
                <a:latin typeface="楷体_GB2312" pitchFamily="49" charset="-122"/>
                <a:ea typeface="楷体_GB2312" pitchFamily="49" charset="-122"/>
              </a:rPr>
              <a:t>定值减压阀与主油路相连，</a:t>
            </a:r>
            <a:r>
              <a:rPr lang="zh-CN" altLang="en-US" sz="2400" b="1">
                <a:latin typeface="楷体_GB2312" pitchFamily="49" charset="-122"/>
                <a:ea typeface="楷体_GB2312" pitchFamily="49" charset="-122"/>
              </a:rPr>
              <a:t>如图所示。</a:t>
            </a:r>
          </a:p>
        </p:txBody>
      </p:sp>
      <p:pic>
        <p:nvPicPr>
          <p:cNvPr id="22532" name="Picture 4" descr="图5－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5635" r="12779" b="20776"/>
          <a:stretch>
            <a:fillRect/>
          </a:stretch>
        </p:blipFill>
        <p:spPr bwMode="auto">
          <a:xfrm>
            <a:off x="2124075" y="2708275"/>
            <a:ext cx="5929313" cy="3130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533" name="TextBox 6"/>
          <p:cNvSpPr txBox="1">
            <a:spLocks noChangeArrowheads="1"/>
          </p:cNvSpPr>
          <p:nvPr/>
        </p:nvSpPr>
        <p:spPr bwMode="auto">
          <a:xfrm>
            <a:off x="4284663" y="6092825"/>
            <a:ext cx="17145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微软雅黑" panose="020B0503020204020204" pitchFamily="34" charset="-122"/>
                <a:ea typeface="微软雅黑" panose="020B0503020204020204" pitchFamily="34" charset="-122"/>
              </a:rPr>
              <a:t> </a:t>
            </a:r>
            <a:r>
              <a:rPr lang="zh-CN" altLang="en-US" sz="1800">
                <a:latin typeface="微软雅黑" panose="020B0503020204020204" pitchFamily="34" charset="-122"/>
                <a:ea typeface="微软雅黑" panose="020B0503020204020204" pitchFamily="34" charset="-122"/>
              </a:rPr>
              <a:t>减压回路</a:t>
            </a:r>
          </a:p>
        </p:txBody>
      </p:sp>
      <p:sp>
        <p:nvSpPr>
          <p:cNvPr id="8" name="Rectangle 12"/>
          <p:cNvSpPr>
            <a:spLocks noChangeArrowheads="1"/>
          </p:cNvSpPr>
          <p:nvPr/>
        </p:nvSpPr>
        <p:spPr bwMode="auto">
          <a:xfrm>
            <a:off x="4067944" y="230981"/>
            <a:ext cx="3430747"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压力回路</a:t>
            </a:r>
          </a:p>
        </p:txBody>
      </p:sp>
      <p:pic>
        <p:nvPicPr>
          <p:cNvPr id="10" name="9Z2.EPS" descr="id:2147507310;FounderCES">
            <a:extLst>
              <a:ext uri="{FF2B5EF4-FFF2-40B4-BE49-F238E27FC236}">
                <a16:creationId xmlns:a16="http://schemas.microsoft.com/office/drawing/2014/main" id="{F6E22B7B-D2E8-41EE-ABCE-84AEF5B7C8C1}"/>
              </a:ext>
            </a:extLst>
          </p:cNvPr>
          <p:cNvPicPr/>
          <p:nvPr/>
        </p:nvPicPr>
        <p:blipFill>
          <a:blip r:embed="rId3" cstate="print"/>
          <a:stretch>
            <a:fillRect/>
          </a:stretch>
        </p:blipFill>
        <p:spPr>
          <a:xfrm>
            <a:off x="2051720" y="2714564"/>
            <a:ext cx="2376264" cy="3366512"/>
          </a:xfrm>
          <a:prstGeom prst="rect">
            <a:avLst/>
          </a:prstGeom>
        </p:spPr>
      </p:pic>
    </p:spTree>
    <p:extLst>
      <p:ext uri="{BB962C8B-B14F-4D97-AF65-F5344CB8AC3E}">
        <p14:creationId xmlns:p14="http://schemas.microsoft.com/office/powerpoint/2010/main" val="504983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矩形 9"/>
          <p:cNvSpPr>
            <a:spLocks noChangeArrowheads="1"/>
          </p:cNvSpPr>
          <p:nvPr/>
        </p:nvSpPr>
        <p:spPr bwMode="auto">
          <a:xfrm>
            <a:off x="142875" y="1652588"/>
            <a:ext cx="8786813" cy="434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 typeface="Wingdings" panose="05000000000000000000" pitchFamily="2" charset="2"/>
              <a:buNone/>
            </a:pPr>
            <a:r>
              <a:rPr lang="zh-CN" altLang="en-US" sz="2400" b="1">
                <a:solidFill>
                  <a:srgbClr val="FF0000"/>
                </a:solidFill>
                <a:latin typeface="楷体_GB2312" pitchFamily="49" charset="-122"/>
                <a:ea typeface="楷体_GB2312" pitchFamily="49" charset="-122"/>
              </a:rPr>
              <a:t>原理分析：</a:t>
            </a:r>
            <a:endParaRPr lang="en-US" altLang="zh-CN" sz="2400" b="1">
              <a:solidFill>
                <a:srgbClr val="FF0000"/>
              </a:solidFill>
              <a:latin typeface="楷体_GB2312" pitchFamily="49" charset="-122"/>
              <a:ea typeface="楷体_GB2312" pitchFamily="49" charset="-122"/>
            </a:endParaRPr>
          </a:p>
          <a:p>
            <a:pPr algn="just" eaLnBrk="1" hangingPunct="1">
              <a:lnSpc>
                <a:spcPct val="150000"/>
              </a:lnSpc>
              <a:spcBef>
                <a:spcPct val="0"/>
              </a:spcBef>
              <a:buClrTx/>
              <a:buSzTx/>
              <a:buFont typeface="Wingdings" panose="05000000000000000000" pitchFamily="2" charset="2"/>
              <a:buNone/>
            </a:pPr>
            <a:r>
              <a:rPr lang="en-US" altLang="zh-CN" sz="2400" b="1">
                <a:latin typeface="楷体_GB2312" pitchFamily="49" charset="-122"/>
                <a:ea typeface="楷体_GB2312" pitchFamily="49" charset="-122"/>
              </a:rPr>
              <a:t>a</a:t>
            </a:r>
            <a:r>
              <a:rPr lang="zh-CN" altLang="en-US" sz="2400" b="1">
                <a:latin typeface="楷体_GB2312" pitchFamily="49" charset="-122"/>
                <a:ea typeface="楷体_GB2312" pitchFamily="49" charset="-122"/>
              </a:rPr>
              <a:t>）回路中的单向阀供主油路压力降低</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低于减压阀调整压力</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时防止油液倒流，起短时保压之用，减压回路中也可以采用类似两级或多级调压的方法获得两级或多级减压。</a:t>
            </a:r>
            <a:endParaRPr lang="en-US" altLang="zh-CN" sz="2400" b="1">
              <a:latin typeface="楷体_GB2312" pitchFamily="49" charset="-122"/>
              <a:ea typeface="楷体_GB2312" pitchFamily="49" charset="-122"/>
            </a:endParaRPr>
          </a:p>
          <a:p>
            <a:pPr algn="just" eaLnBrk="1" hangingPunct="1">
              <a:lnSpc>
                <a:spcPct val="150000"/>
              </a:lnSpc>
              <a:spcBef>
                <a:spcPct val="0"/>
              </a:spcBef>
              <a:buClrTx/>
              <a:buSzTx/>
              <a:buFont typeface="Wingdings" panose="05000000000000000000" pitchFamily="2" charset="2"/>
              <a:buNone/>
            </a:pPr>
            <a:r>
              <a:rPr lang="en-US" altLang="zh-CN" sz="2400" b="1">
                <a:latin typeface="楷体_GB2312" pitchFamily="49" charset="-122"/>
                <a:ea typeface="楷体_GB2312" pitchFamily="49" charset="-122"/>
              </a:rPr>
              <a:t>b</a:t>
            </a:r>
            <a:r>
              <a:rPr lang="zh-CN" altLang="en-US" sz="2400" b="1">
                <a:latin typeface="楷体_GB2312" pitchFamily="49" charset="-122"/>
                <a:ea typeface="楷体_GB2312" pitchFamily="49" charset="-122"/>
              </a:rPr>
              <a:t>）所示为利用先导型减压阀</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的远控口接一远控溢流阀</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，则可由阀</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、阀</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各调得一种低压。</a:t>
            </a:r>
            <a:endParaRPr lang="en-US" altLang="zh-CN" sz="2400" b="1">
              <a:latin typeface="楷体_GB2312" pitchFamily="49" charset="-122"/>
              <a:ea typeface="楷体_GB2312" pitchFamily="49" charset="-122"/>
            </a:endParaRPr>
          </a:p>
          <a:p>
            <a:pPr algn="just" eaLnBrk="1" hangingPunct="1">
              <a:spcBef>
                <a:spcPct val="0"/>
              </a:spcBef>
              <a:buClrTx/>
              <a:buSzTx/>
              <a:buFont typeface="Wingdings" panose="05000000000000000000" pitchFamily="2" charset="2"/>
              <a:buNone/>
            </a:pPr>
            <a:endParaRPr lang="en-US" altLang="zh-CN" sz="2400" b="1">
              <a:latin typeface="楷体_GB2312" pitchFamily="49" charset="-122"/>
              <a:ea typeface="楷体_GB2312" pitchFamily="49" charset="-122"/>
            </a:endParaRPr>
          </a:p>
          <a:p>
            <a:pPr algn="just" eaLnBrk="1" hangingPunct="1">
              <a:lnSpc>
                <a:spcPct val="150000"/>
              </a:lnSpc>
              <a:spcBef>
                <a:spcPct val="0"/>
              </a:spcBef>
              <a:buClrTx/>
              <a:buSzTx/>
              <a:buFont typeface="Wingdings" panose="05000000000000000000" pitchFamily="2" charset="2"/>
              <a:buNone/>
            </a:pPr>
            <a:r>
              <a:rPr lang="zh-CN" altLang="en-US" sz="2400" b="1">
                <a:solidFill>
                  <a:srgbClr val="FF0000"/>
                </a:solidFill>
                <a:latin typeface="楷体_GB2312" pitchFamily="49" charset="-122"/>
                <a:ea typeface="楷体_GB2312" pitchFamily="49" charset="-122"/>
              </a:rPr>
              <a:t>注意：</a:t>
            </a:r>
            <a:r>
              <a:rPr lang="zh-CN" altLang="en-US" sz="2400" b="1">
                <a:latin typeface="楷体_GB2312" pitchFamily="49" charset="-122"/>
                <a:ea typeface="楷体_GB2312" pitchFamily="49" charset="-122"/>
              </a:rPr>
              <a:t>阀</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的调定压力值一定要低于阀</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的调定压力值。 </a:t>
            </a:r>
          </a:p>
        </p:txBody>
      </p:sp>
      <p:sp>
        <p:nvSpPr>
          <p:cNvPr id="23555" name="Rectangle 15"/>
          <p:cNvSpPr>
            <a:spLocks noChangeArrowheads="1"/>
          </p:cNvSpPr>
          <p:nvPr/>
        </p:nvSpPr>
        <p:spPr bwMode="auto">
          <a:xfrm>
            <a:off x="112713" y="1062038"/>
            <a:ext cx="227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9.2.2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减压回路</a:t>
            </a:r>
          </a:p>
        </p:txBody>
      </p:sp>
      <p:sp>
        <p:nvSpPr>
          <p:cNvPr id="8" name="Rectangle 12"/>
          <p:cNvSpPr>
            <a:spLocks noChangeArrowheads="1"/>
          </p:cNvSpPr>
          <p:nvPr/>
        </p:nvSpPr>
        <p:spPr bwMode="auto">
          <a:xfrm>
            <a:off x="4211960" y="188640"/>
            <a:ext cx="3430747"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压力回路</a:t>
            </a:r>
          </a:p>
        </p:txBody>
      </p:sp>
    </p:spTree>
    <p:extLst>
      <p:ext uri="{BB962C8B-B14F-4D97-AF65-F5344CB8AC3E}">
        <p14:creationId xmlns:p14="http://schemas.microsoft.com/office/powerpoint/2010/main" val="2280356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15"/>
          <p:cNvSpPr>
            <a:spLocks noChangeArrowheads="1"/>
          </p:cNvSpPr>
          <p:nvPr/>
        </p:nvSpPr>
        <p:spPr bwMode="auto">
          <a:xfrm>
            <a:off x="107950" y="1154113"/>
            <a:ext cx="227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9.2.3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增压回路</a:t>
            </a:r>
          </a:p>
        </p:txBody>
      </p:sp>
      <p:sp>
        <p:nvSpPr>
          <p:cNvPr id="33795" name="矩形 9"/>
          <p:cNvSpPr>
            <a:spLocks noChangeArrowheads="1"/>
          </p:cNvSpPr>
          <p:nvPr/>
        </p:nvSpPr>
        <p:spPr bwMode="auto">
          <a:xfrm>
            <a:off x="611188" y="2060575"/>
            <a:ext cx="795813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 typeface="Wingdings" panose="05000000000000000000" pitchFamily="2" charset="2"/>
              <a:buNone/>
            </a:pPr>
            <a:r>
              <a:rPr lang="zh-CN" altLang="en-US" sz="2400" b="1">
                <a:latin typeface="楷体_GB2312" pitchFamily="49" charset="-122"/>
                <a:ea typeface="楷体_GB2312" pitchFamily="49" charset="-122"/>
              </a:rPr>
              <a:t>   如果系统或系统的某一支油路需要压力较高但流量又不大的压力油，而采用高压泵又不经济，或者根本就没有必要增设高压力的液压泵时，就常采用增压回路，这样不仅易于选择液压泵，而且系统工作较可靠，噪声小。增压回路中提高压力的主要元件是</a:t>
            </a:r>
            <a:r>
              <a:rPr lang="zh-CN" altLang="en-US" sz="2400" b="1">
                <a:solidFill>
                  <a:srgbClr val="FF0000"/>
                </a:solidFill>
                <a:latin typeface="楷体_GB2312" pitchFamily="49" charset="-122"/>
                <a:ea typeface="楷体_GB2312" pitchFamily="49" charset="-122"/>
              </a:rPr>
              <a:t>增压缸</a:t>
            </a:r>
            <a:r>
              <a:rPr lang="zh-CN" altLang="en-US" sz="2400" b="1">
                <a:latin typeface="楷体_GB2312" pitchFamily="49" charset="-122"/>
                <a:ea typeface="楷体_GB2312" pitchFamily="49" charset="-122"/>
              </a:rPr>
              <a:t>或</a:t>
            </a:r>
            <a:r>
              <a:rPr lang="zh-CN" altLang="en-US" sz="2400" b="1">
                <a:solidFill>
                  <a:srgbClr val="FF0000"/>
                </a:solidFill>
                <a:latin typeface="楷体_GB2312" pitchFamily="49" charset="-122"/>
                <a:ea typeface="楷体_GB2312" pitchFamily="49" charset="-122"/>
              </a:rPr>
              <a:t>增压器</a:t>
            </a:r>
            <a:r>
              <a:rPr lang="zh-CN" altLang="en-US" sz="2400">
                <a:latin typeface="Arial" panose="020B0604020202020204" pitchFamily="34" charset="0"/>
                <a:ea typeface="宋体" panose="02010600030101010101" pitchFamily="2" charset="-122"/>
              </a:rPr>
              <a:t>。</a:t>
            </a:r>
            <a:endParaRPr lang="en-US" altLang="zh-CN" sz="2400" b="1">
              <a:latin typeface="楷体_GB2312" pitchFamily="49" charset="-122"/>
              <a:ea typeface="楷体_GB2312" pitchFamily="49" charset="-122"/>
            </a:endParaRPr>
          </a:p>
          <a:p>
            <a:pPr algn="just" eaLnBrk="1" hangingPunct="1">
              <a:lnSpc>
                <a:spcPct val="150000"/>
              </a:lnSpc>
              <a:spcBef>
                <a:spcPct val="0"/>
              </a:spcBef>
              <a:buClrTx/>
              <a:buSzTx/>
              <a:buFont typeface="Wingdings" panose="05000000000000000000" pitchFamily="2" charset="2"/>
              <a:buNone/>
            </a:pPr>
            <a:r>
              <a:rPr lang="en-US" altLang="zh-CN" sz="2400" b="1">
                <a:latin typeface="楷体_GB2312" pitchFamily="49" charset="-122"/>
                <a:ea typeface="楷体_GB2312" pitchFamily="49" charset="-122"/>
              </a:rPr>
              <a:t>   </a:t>
            </a:r>
            <a:endParaRPr lang="zh-CN" altLang="en-US" sz="2400" b="1">
              <a:latin typeface="楷体_GB2312" pitchFamily="49" charset="-122"/>
              <a:ea typeface="楷体_GB2312" pitchFamily="49" charset="-122"/>
            </a:endParaRPr>
          </a:p>
        </p:txBody>
      </p:sp>
      <p:sp>
        <p:nvSpPr>
          <p:cNvPr id="5" name="Rectangle 12"/>
          <p:cNvSpPr>
            <a:spLocks noChangeArrowheads="1"/>
          </p:cNvSpPr>
          <p:nvPr/>
        </p:nvSpPr>
        <p:spPr bwMode="auto">
          <a:xfrm>
            <a:off x="4213720" y="188640"/>
            <a:ext cx="3430747"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压力回路</a:t>
            </a:r>
          </a:p>
        </p:txBody>
      </p:sp>
    </p:spTree>
    <p:extLst>
      <p:ext uri="{BB962C8B-B14F-4D97-AF65-F5344CB8AC3E}">
        <p14:creationId xmlns:p14="http://schemas.microsoft.com/office/powerpoint/2010/main" val="20805005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5"/>
          <p:cNvSpPr>
            <a:spLocks noChangeArrowheads="1"/>
          </p:cNvSpPr>
          <p:nvPr/>
        </p:nvSpPr>
        <p:spPr bwMode="auto">
          <a:xfrm>
            <a:off x="179512" y="1052736"/>
            <a:ext cx="6195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  增压回路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利用单作用增压器的增压回路</a:t>
            </a:r>
          </a:p>
        </p:txBody>
      </p:sp>
      <p:sp>
        <p:nvSpPr>
          <p:cNvPr id="5" name="Rectangle 12"/>
          <p:cNvSpPr>
            <a:spLocks noChangeArrowheads="1"/>
          </p:cNvSpPr>
          <p:nvPr/>
        </p:nvSpPr>
        <p:spPr bwMode="auto">
          <a:xfrm>
            <a:off x="4139952" y="123825"/>
            <a:ext cx="3430747"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压力回路</a:t>
            </a:r>
          </a:p>
        </p:txBody>
      </p:sp>
      <p:pic>
        <p:nvPicPr>
          <p:cNvPr id="6" name="9Z3.EPS">
            <a:extLst>
              <a:ext uri="{FF2B5EF4-FFF2-40B4-BE49-F238E27FC236}">
                <a16:creationId xmlns:a16="http://schemas.microsoft.com/office/drawing/2014/main" id="{479D1E11-871F-4D6E-863B-5555382F4717}"/>
              </a:ext>
            </a:extLst>
          </p:cNvPr>
          <p:cNvPicPr/>
          <p:nvPr/>
        </p:nvPicPr>
        <p:blipFill rotWithShape="1">
          <a:blip r:embed="rId2" cstate="print"/>
          <a:srcRect r="60094"/>
          <a:stretch/>
        </p:blipFill>
        <p:spPr>
          <a:xfrm>
            <a:off x="2267744" y="1523281"/>
            <a:ext cx="2734685" cy="5104886"/>
          </a:xfrm>
          <a:prstGeom prst="rect">
            <a:avLst/>
          </a:prstGeom>
        </p:spPr>
      </p:pic>
    </p:spTree>
    <p:extLst>
      <p:ext uri="{BB962C8B-B14F-4D97-AF65-F5344CB8AC3E}">
        <p14:creationId xmlns:p14="http://schemas.microsoft.com/office/powerpoint/2010/main" val="27556126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15"/>
          <p:cNvSpPr>
            <a:spLocks noChangeArrowheads="1"/>
          </p:cNvSpPr>
          <p:nvPr/>
        </p:nvSpPr>
        <p:spPr bwMode="auto">
          <a:xfrm>
            <a:off x="112713" y="919163"/>
            <a:ext cx="6195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  增压回路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利用单作用增压器的增压回路</a:t>
            </a:r>
          </a:p>
        </p:txBody>
      </p:sp>
      <p:sp>
        <p:nvSpPr>
          <p:cNvPr id="5" name="Rectangle 12"/>
          <p:cNvSpPr>
            <a:spLocks noChangeArrowheads="1"/>
          </p:cNvSpPr>
          <p:nvPr/>
        </p:nvSpPr>
        <p:spPr bwMode="auto">
          <a:xfrm>
            <a:off x="4067944" y="123825"/>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1560" y="1548808"/>
            <a:ext cx="8138865" cy="4791871"/>
          </a:xfrm>
          <a:prstGeom prst="rect">
            <a:avLst/>
          </a:prstGeom>
        </p:spPr>
      </p:pic>
    </p:spTree>
    <p:extLst>
      <p:ext uri="{BB962C8B-B14F-4D97-AF65-F5344CB8AC3E}">
        <p14:creationId xmlns:p14="http://schemas.microsoft.com/office/powerpoint/2010/main" val="19144765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12"/>
          <p:cNvSpPr>
            <a:spLocks noChangeArrowheads="1"/>
          </p:cNvSpPr>
          <p:nvPr/>
        </p:nvSpPr>
        <p:spPr bwMode="auto">
          <a:xfrm>
            <a:off x="4499992" y="116632"/>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
        <p:nvSpPr>
          <p:cNvPr id="39939" name="Rectangle 15"/>
          <p:cNvSpPr>
            <a:spLocks noChangeArrowheads="1"/>
          </p:cNvSpPr>
          <p:nvPr/>
        </p:nvSpPr>
        <p:spPr bwMode="auto">
          <a:xfrm>
            <a:off x="112713" y="919163"/>
            <a:ext cx="619592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2)</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  增压回路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利用双作用增压器的增压回路</a:t>
            </a:r>
          </a:p>
        </p:txBody>
      </p:sp>
      <p:pic>
        <p:nvPicPr>
          <p:cNvPr id="3" name="图片 2"/>
          <p:cNvPicPr>
            <a:picLocks noChangeAspect="1"/>
          </p:cNvPicPr>
          <p:nvPr/>
        </p:nvPicPr>
        <p:blipFill>
          <a:blip r:embed="rId2" cstate="print">
            <a:extLst>
              <a:ext uri="{BEBA8EAE-BF5A-486C-A8C5-ECC9F3942E4B}">
                <a14:imgProps xmlns:a14="http://schemas.microsoft.com/office/drawing/2010/main">
                  <a14:imgLayer r:embed="rId3">
                    <a14:imgEffect>
                      <a14:brightnessContrast bright="34000" contrast="12000"/>
                    </a14:imgEffect>
                  </a14:imgLayer>
                </a14:imgProps>
              </a:ext>
              <a:ext uri="{28A0092B-C50C-407E-A947-70E740481C1C}">
                <a14:useLocalDpi xmlns:a14="http://schemas.microsoft.com/office/drawing/2010/main" val="0"/>
              </a:ext>
            </a:extLst>
          </a:blip>
          <a:stretch>
            <a:fillRect/>
          </a:stretch>
        </p:blipFill>
        <p:spPr>
          <a:xfrm>
            <a:off x="827088" y="2492896"/>
            <a:ext cx="2880320" cy="3285698"/>
          </a:xfrm>
          <a:prstGeom prst="rect">
            <a:avLst/>
          </a:prstGeom>
          <a:ln>
            <a:noFill/>
          </a:ln>
          <a:effectLst>
            <a:softEdge rad="112500"/>
          </a:effectLst>
        </p:spPr>
      </p:pic>
      <p:sp>
        <p:nvSpPr>
          <p:cNvPr id="7" name="矩形 6"/>
          <p:cNvSpPr>
            <a:spLocks noChangeArrowheads="1"/>
          </p:cNvSpPr>
          <p:nvPr/>
        </p:nvSpPr>
        <p:spPr bwMode="auto">
          <a:xfrm>
            <a:off x="214313" y="1500188"/>
            <a:ext cx="3799943" cy="559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能连续输出高压油</a:t>
            </a:r>
          </a:p>
        </p:txBody>
      </p:sp>
      <p:pic>
        <p:nvPicPr>
          <p:cNvPr id="4" name="图片 3"/>
          <p:cNvPicPr>
            <a:picLocks noChangeAspect="1"/>
          </p:cNvPicPr>
          <p:nvPr/>
        </p:nvPicPr>
        <p:blipFill rotWithShape="1">
          <a:blip r:embed="rId4">
            <a:extLst>
              <a:ext uri="{28A0092B-C50C-407E-A947-70E740481C1C}">
                <a14:useLocalDpi xmlns:a14="http://schemas.microsoft.com/office/drawing/2010/main" val="0"/>
              </a:ext>
            </a:extLst>
          </a:blip>
          <a:srcRect l="5532" t="2852" r="9579"/>
          <a:stretch/>
        </p:blipFill>
        <p:spPr>
          <a:xfrm>
            <a:off x="3831604" y="1628800"/>
            <a:ext cx="5060878" cy="4894946"/>
          </a:xfrm>
          <a:prstGeom prst="rect">
            <a:avLst/>
          </a:prstGeom>
        </p:spPr>
      </p:pic>
      <p:pic>
        <p:nvPicPr>
          <p:cNvPr id="9" name="9Z3.EPS">
            <a:extLst>
              <a:ext uri="{FF2B5EF4-FFF2-40B4-BE49-F238E27FC236}">
                <a16:creationId xmlns:a16="http://schemas.microsoft.com/office/drawing/2014/main" id="{34D31E35-1997-4D4A-B9DE-9421BB04A791}"/>
              </a:ext>
            </a:extLst>
          </p:cNvPr>
          <p:cNvPicPr/>
          <p:nvPr/>
        </p:nvPicPr>
        <p:blipFill rotWithShape="1">
          <a:blip r:embed="rId5" cstate="print"/>
          <a:srcRect l="39352"/>
          <a:stretch/>
        </p:blipFill>
        <p:spPr>
          <a:xfrm>
            <a:off x="604352" y="2246883"/>
            <a:ext cx="3251329" cy="4073399"/>
          </a:xfrm>
          <a:prstGeom prst="rect">
            <a:avLst/>
          </a:prstGeom>
        </p:spPr>
      </p:pic>
    </p:spTree>
    <p:extLst>
      <p:ext uri="{BB962C8B-B14F-4D97-AF65-F5344CB8AC3E}">
        <p14:creationId xmlns:p14="http://schemas.microsoft.com/office/powerpoint/2010/main" val="2725911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5"/>
          <p:cNvSpPr>
            <a:spLocks noChangeArrowheads="1"/>
          </p:cNvSpPr>
          <p:nvPr/>
        </p:nvSpPr>
        <p:spPr bwMode="auto">
          <a:xfrm>
            <a:off x="112713" y="1143000"/>
            <a:ext cx="227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9.2.4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卸荷回路</a:t>
            </a:r>
          </a:p>
        </p:txBody>
      </p:sp>
      <p:sp>
        <p:nvSpPr>
          <p:cNvPr id="24579" name="矩形 9"/>
          <p:cNvSpPr>
            <a:spLocks noChangeArrowheads="1"/>
          </p:cNvSpPr>
          <p:nvPr/>
        </p:nvSpPr>
        <p:spPr bwMode="auto">
          <a:xfrm>
            <a:off x="142875" y="1928813"/>
            <a:ext cx="878681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 typeface="Wingdings" panose="05000000000000000000" pitchFamily="2" charset="2"/>
              <a:buNone/>
            </a:pPr>
            <a:r>
              <a:rPr lang="zh-CN" altLang="en-US" sz="2400" b="1" dirty="0">
                <a:solidFill>
                  <a:srgbClr val="FF0000"/>
                </a:solidFill>
                <a:latin typeface="楷体_GB2312" pitchFamily="49" charset="-122"/>
                <a:ea typeface="楷体_GB2312" pitchFamily="49" charset="-122"/>
              </a:rPr>
              <a:t>   卸荷回路的功用</a:t>
            </a:r>
            <a:r>
              <a:rPr lang="zh-CN" altLang="en-US" sz="2400" b="1" dirty="0">
                <a:latin typeface="楷体_GB2312" pitchFamily="49" charset="-122"/>
                <a:ea typeface="楷体_GB2312" pitchFamily="49" charset="-122"/>
              </a:rPr>
              <a:t>是指在液压泵驱动电动机不频繁启闭的情况下，使液压泵在功率输出接近于零的情况下运转，以减少功率损耗，降低系统发热，延长泵和电动机的寿命。</a:t>
            </a:r>
            <a:endParaRPr lang="en-US" altLang="zh-CN" sz="2400" b="1" dirty="0">
              <a:latin typeface="楷体_GB2312" pitchFamily="49" charset="-122"/>
              <a:ea typeface="楷体_GB2312" pitchFamily="49" charset="-122"/>
            </a:endParaRPr>
          </a:p>
          <a:p>
            <a:pPr algn="just" eaLnBrk="1" hangingPunct="1">
              <a:lnSpc>
                <a:spcPct val="150000"/>
              </a:lnSpc>
              <a:spcBef>
                <a:spcPct val="0"/>
              </a:spcBef>
              <a:buClrTx/>
              <a:buSzTx/>
              <a:buFont typeface="Wingdings" panose="05000000000000000000" pitchFamily="2" charset="2"/>
              <a:buNone/>
            </a:pPr>
            <a:r>
              <a:rPr lang="en-US" altLang="zh-CN" sz="2400" b="1" dirty="0">
                <a:latin typeface="楷体_GB2312" pitchFamily="49" charset="-122"/>
                <a:ea typeface="楷体_GB2312" pitchFamily="49" charset="-122"/>
              </a:rPr>
              <a:t>   </a:t>
            </a:r>
            <a:r>
              <a:rPr lang="zh-CN" altLang="en-US" sz="2400" b="1" dirty="0">
                <a:solidFill>
                  <a:srgbClr val="FF0000"/>
                </a:solidFill>
                <a:latin typeface="楷体_GB2312" pitchFamily="49" charset="-122"/>
                <a:ea typeface="楷体_GB2312" pitchFamily="49" charset="-122"/>
              </a:rPr>
              <a:t>分类：</a:t>
            </a:r>
            <a:r>
              <a:rPr lang="zh-CN" altLang="en-US" sz="2400" b="1" dirty="0">
                <a:latin typeface="楷体_GB2312" pitchFamily="49" charset="-122"/>
                <a:ea typeface="楷体_GB2312" pitchFamily="49" charset="-122"/>
              </a:rPr>
              <a:t>采用复合泵的卸荷回路、利用二位二通阀旁路卸荷的回路、利用换向阀卸载的回路、利用溢流阀远程控制口卸载的回路</a:t>
            </a:r>
          </a:p>
        </p:txBody>
      </p:sp>
      <p:sp>
        <p:nvSpPr>
          <p:cNvPr id="7" name="Rectangle 12"/>
          <p:cNvSpPr>
            <a:spLocks noChangeArrowheads="1"/>
          </p:cNvSpPr>
          <p:nvPr/>
        </p:nvSpPr>
        <p:spPr bwMode="auto">
          <a:xfrm>
            <a:off x="4211960" y="260648"/>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26638319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15"/>
          <p:cNvSpPr>
            <a:spLocks noChangeArrowheads="1"/>
          </p:cNvSpPr>
          <p:nvPr/>
        </p:nvSpPr>
        <p:spPr bwMode="auto">
          <a:xfrm>
            <a:off x="112713" y="1062038"/>
            <a:ext cx="52677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  卸荷回路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采用复合泵的卸荷回路</a:t>
            </a:r>
          </a:p>
        </p:txBody>
      </p:sp>
      <p:pic>
        <p:nvPicPr>
          <p:cNvPr id="25603" name="Picture 1" descr="D:\Backup\我的文档\My Pictures\图片2.png"/>
          <p:cNvPicPr>
            <a:picLocks noChangeAspect="1" noChangeArrowheads="1"/>
          </p:cNvPicPr>
          <p:nvPr/>
        </p:nvPicPr>
        <p:blipFill>
          <a:blip r:embed="rId2">
            <a:extLst>
              <a:ext uri="{28A0092B-C50C-407E-A947-70E740481C1C}">
                <a14:useLocalDpi xmlns:a14="http://schemas.microsoft.com/office/drawing/2010/main" val="0"/>
              </a:ext>
            </a:extLst>
          </a:blip>
          <a:srcRect b="8064"/>
          <a:stretch>
            <a:fillRect/>
          </a:stretch>
        </p:blipFill>
        <p:spPr bwMode="auto">
          <a:xfrm>
            <a:off x="4197350" y="1824038"/>
            <a:ext cx="4857750" cy="4033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4" name="矩形 6"/>
          <p:cNvSpPr>
            <a:spLocks noChangeArrowheads="1"/>
          </p:cNvSpPr>
          <p:nvPr/>
        </p:nvSpPr>
        <p:spPr bwMode="auto">
          <a:xfrm>
            <a:off x="214313" y="1554163"/>
            <a:ext cx="392906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dirty="0">
                <a:solidFill>
                  <a:srgbClr val="FF0000"/>
                </a:solidFill>
                <a:latin typeface="楷体_GB2312" pitchFamily="49" charset="-122"/>
                <a:ea typeface="楷体_GB2312" pitchFamily="49" charset="-122"/>
              </a:rPr>
              <a:t>原理分析：</a:t>
            </a:r>
            <a:endParaRPr lang="en-US" altLang="zh-CN" sz="2400" b="1" dirty="0">
              <a:solidFill>
                <a:srgbClr val="FF0000"/>
              </a:solidFill>
              <a:latin typeface="楷体_GB2312" pitchFamily="49" charset="-122"/>
              <a:ea typeface="楷体_GB2312" pitchFamily="49" charset="-122"/>
            </a:endParaRPr>
          </a:p>
          <a:p>
            <a:pPr eaLnBrk="1" hangingPunct="1">
              <a:lnSpc>
                <a:spcPct val="150000"/>
              </a:lnSpc>
              <a:spcBef>
                <a:spcPct val="0"/>
              </a:spcBef>
              <a:buClrTx/>
              <a:buSzTx/>
              <a:buFontTx/>
              <a:buNone/>
            </a:pPr>
            <a:r>
              <a:rPr lang="zh-CN" altLang="en-US" sz="2400" b="1" dirty="0">
                <a:latin typeface="楷体_GB2312" pitchFamily="49" charset="-122"/>
                <a:ea typeface="楷体_GB2312" pitchFamily="49" charset="-122"/>
              </a:rPr>
              <a:t>液压钻床的动力源：复合泵当液压缸快速推进时，推动液压缸活塞前进所需的压力较左右两边的溢流阀所设定压力还低，故大排量泵和小排量泵的压力油全部送到液压缸使活塞快速前进。</a:t>
            </a:r>
          </a:p>
        </p:txBody>
      </p:sp>
      <p:sp>
        <p:nvSpPr>
          <p:cNvPr id="25605" name="TextBox 6"/>
          <p:cNvSpPr txBox="1">
            <a:spLocks noChangeArrowheads="1"/>
          </p:cNvSpPr>
          <p:nvPr/>
        </p:nvSpPr>
        <p:spPr bwMode="auto">
          <a:xfrm>
            <a:off x="5451475" y="5842000"/>
            <a:ext cx="32861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采用复合泵的卸荷回路</a:t>
            </a:r>
          </a:p>
        </p:txBody>
      </p:sp>
      <p:sp>
        <p:nvSpPr>
          <p:cNvPr id="8" name="Rectangle 12"/>
          <p:cNvSpPr>
            <a:spLocks noChangeArrowheads="1"/>
          </p:cNvSpPr>
          <p:nvPr/>
        </p:nvSpPr>
        <p:spPr bwMode="auto">
          <a:xfrm>
            <a:off x="3983831" y="167441"/>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750941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656263"/>
            <a:ext cx="9144000"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7" name="Rectangle 15"/>
          <p:cNvSpPr>
            <a:spLocks noChangeArrowheads="1"/>
          </p:cNvSpPr>
          <p:nvPr/>
        </p:nvSpPr>
        <p:spPr bwMode="auto">
          <a:xfrm>
            <a:off x="112713" y="1071563"/>
            <a:ext cx="52677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  卸荷回路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采用复合泵的卸荷回路</a:t>
            </a:r>
          </a:p>
        </p:txBody>
      </p:sp>
      <p:sp>
        <p:nvSpPr>
          <p:cNvPr id="26628" name="矩形 6"/>
          <p:cNvSpPr>
            <a:spLocks noChangeArrowheads="1"/>
          </p:cNvSpPr>
          <p:nvPr/>
        </p:nvSpPr>
        <p:spPr bwMode="auto">
          <a:xfrm>
            <a:off x="133350" y="1617663"/>
            <a:ext cx="8916988" cy="5013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dirty="0">
                <a:latin typeface="楷体_GB2312" pitchFamily="49" charset="-122"/>
                <a:ea typeface="楷体_GB2312" pitchFamily="49" charset="-122"/>
              </a:rPr>
              <a:t>当钻头和工件接触时，液压缸活塞移动速度要变慢且在活塞上的工作压力变大，此时往液压缸管路的油压力上升到比右边的卸荷阀设定的工作压力大时，卸荷阀被打开，低压大排量泵所排出的液压油经卸荷阀送回油箱。单向阀受高压油作用的关系，故低压泵所排出的油根本就不会经单向阀流到液压缸。可知在钻削进给的阶段，液压缸的油液就由高压小排量泵来供给。因为</a:t>
            </a:r>
            <a:r>
              <a:rPr lang="zh-CN" altLang="en-US" sz="2400" b="1" dirty="0">
                <a:solidFill>
                  <a:srgbClr val="FF0000"/>
                </a:solidFill>
                <a:latin typeface="楷体_GB2312" pitchFamily="49" charset="-122"/>
                <a:ea typeface="楷体_GB2312" pitchFamily="49" charset="-122"/>
              </a:rPr>
              <a:t>这种回路的动力几乎完全是由高压泵在消耗而已，故可达到节约能源的目的。</a:t>
            </a:r>
            <a:r>
              <a:rPr lang="zh-CN" altLang="en-US" sz="2400" b="1" dirty="0">
                <a:latin typeface="楷体_GB2312" pitchFamily="49" charset="-122"/>
                <a:ea typeface="楷体_GB2312" pitchFamily="49" charset="-122"/>
              </a:rPr>
              <a:t>卸荷阀的调定压力通常比溢流阀的调定压力要低</a:t>
            </a:r>
            <a:r>
              <a:rPr lang="en-US" altLang="zh-CN" sz="2400" b="1" dirty="0">
                <a:latin typeface="楷体_GB2312" pitchFamily="49" charset="-122"/>
                <a:ea typeface="楷体_GB2312" pitchFamily="49" charset="-122"/>
              </a:rPr>
              <a:t>0.5MPa</a:t>
            </a:r>
            <a:r>
              <a:rPr lang="zh-CN" altLang="en-US" sz="2400" b="1" dirty="0">
                <a:latin typeface="楷体_GB2312" pitchFamily="49" charset="-122"/>
                <a:ea typeface="楷体_GB2312" pitchFamily="49" charset="-122"/>
              </a:rPr>
              <a:t>以上。</a:t>
            </a:r>
          </a:p>
        </p:txBody>
      </p:sp>
      <p:sp>
        <p:nvSpPr>
          <p:cNvPr id="7" name="Rectangle 12"/>
          <p:cNvSpPr>
            <a:spLocks noChangeArrowheads="1"/>
          </p:cNvSpPr>
          <p:nvPr/>
        </p:nvSpPr>
        <p:spPr bwMode="auto">
          <a:xfrm>
            <a:off x="4139952" y="223821"/>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39417212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15"/>
          <p:cNvSpPr>
            <a:spLocks noChangeArrowheads="1"/>
          </p:cNvSpPr>
          <p:nvPr/>
        </p:nvSpPr>
        <p:spPr bwMode="auto">
          <a:xfrm>
            <a:off x="112713" y="1000125"/>
            <a:ext cx="650530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2)</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  卸荷回路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利用二位二通阀旁路卸荷的回路</a:t>
            </a:r>
          </a:p>
        </p:txBody>
      </p:sp>
      <p:sp>
        <p:nvSpPr>
          <p:cNvPr id="27651" name="矩形 6"/>
          <p:cNvSpPr>
            <a:spLocks noChangeArrowheads="1"/>
          </p:cNvSpPr>
          <p:nvPr/>
        </p:nvSpPr>
        <p:spPr bwMode="auto">
          <a:xfrm>
            <a:off x="214313" y="1500188"/>
            <a:ext cx="4357687"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如图所示回路，当二位二通阀左位工作，泵排除的</a:t>
            </a:r>
            <a:r>
              <a:rPr lang="zh-CN" altLang="en-US" sz="2400" b="1" dirty="0">
                <a:solidFill>
                  <a:srgbClr val="FF0000"/>
                </a:solidFill>
                <a:latin typeface="楷体_GB2312" pitchFamily="49" charset="-122"/>
                <a:ea typeface="楷体_GB2312" pitchFamily="49" charset="-122"/>
              </a:rPr>
              <a:t>液压油以接近零压状态流回油箱以节省动力并避免油温上升</a:t>
            </a:r>
            <a:r>
              <a:rPr lang="zh-CN" altLang="en-US" sz="2400" b="1" dirty="0">
                <a:latin typeface="楷体_GB2312" pitchFamily="49" charset="-122"/>
                <a:ea typeface="楷体_GB2312" pitchFamily="49" charset="-122"/>
              </a:rPr>
              <a:t>。</a:t>
            </a:r>
            <a:endParaRPr lang="en-US" altLang="zh-CN" sz="2400" b="1" dirty="0">
              <a:latin typeface="楷体_GB2312" pitchFamily="49" charset="-122"/>
              <a:ea typeface="楷体_GB2312" pitchFamily="49" charset="-122"/>
            </a:endParaRPr>
          </a:p>
          <a:p>
            <a:pPr eaLnBrk="1" hangingPunct="1">
              <a:lnSpc>
                <a:spcPct val="150000"/>
              </a:lnSpc>
              <a:spcBef>
                <a:spcPct val="0"/>
              </a:spcBef>
              <a:buClrTx/>
              <a:buSzTx/>
              <a:buFontTx/>
              <a:buNone/>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图中二位二通阀系以手动操作，亦可使用电磁操作。</a:t>
            </a:r>
            <a:r>
              <a:rPr lang="zh-CN" altLang="en-US" sz="2400" b="1" dirty="0">
                <a:solidFill>
                  <a:srgbClr val="FF0000"/>
                </a:solidFill>
                <a:latin typeface="楷体_GB2312" pitchFamily="49" charset="-122"/>
                <a:ea typeface="楷体_GB2312" pitchFamily="49" charset="-122"/>
              </a:rPr>
              <a:t>注意二位二通阀的额定流量必须和泵的流量相适宜</a:t>
            </a:r>
            <a:r>
              <a:rPr lang="zh-CN" altLang="en-US" sz="2400" b="1" dirty="0">
                <a:latin typeface="楷体_GB2312" pitchFamily="49" charset="-122"/>
                <a:ea typeface="楷体_GB2312" pitchFamily="49" charset="-122"/>
              </a:rPr>
              <a:t>。</a:t>
            </a:r>
          </a:p>
        </p:txBody>
      </p:sp>
      <p:pic>
        <p:nvPicPr>
          <p:cNvPr id="27652" name="Picture 3" descr="D:\Backup\我的文档\My Pictures\图片3.png"/>
          <p:cNvPicPr>
            <a:picLocks noChangeAspect="1" noChangeArrowheads="1"/>
          </p:cNvPicPr>
          <p:nvPr/>
        </p:nvPicPr>
        <p:blipFill>
          <a:blip r:embed="rId2">
            <a:extLst>
              <a:ext uri="{28A0092B-C50C-407E-A947-70E740481C1C}">
                <a14:useLocalDpi xmlns:a14="http://schemas.microsoft.com/office/drawing/2010/main" val="0"/>
              </a:ext>
            </a:extLst>
          </a:blip>
          <a:srcRect b="13792"/>
          <a:stretch>
            <a:fillRect/>
          </a:stretch>
        </p:blipFill>
        <p:spPr bwMode="auto">
          <a:xfrm>
            <a:off x="4616450" y="1782763"/>
            <a:ext cx="4471988" cy="3571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6"/>
          <p:cNvSpPr txBox="1">
            <a:spLocks noChangeArrowheads="1"/>
          </p:cNvSpPr>
          <p:nvPr/>
        </p:nvSpPr>
        <p:spPr bwMode="auto">
          <a:xfrm>
            <a:off x="5214938" y="5426075"/>
            <a:ext cx="35718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利用二位二通阀卸荷的回路</a:t>
            </a:r>
          </a:p>
        </p:txBody>
      </p:sp>
      <p:sp>
        <p:nvSpPr>
          <p:cNvPr id="8" name="Rectangle 12"/>
          <p:cNvSpPr>
            <a:spLocks noChangeArrowheads="1"/>
          </p:cNvSpPr>
          <p:nvPr/>
        </p:nvSpPr>
        <p:spPr bwMode="auto">
          <a:xfrm>
            <a:off x="3995936" y="103980"/>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38545479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971600" y="1412776"/>
            <a:ext cx="7056784" cy="4838228"/>
          </a:xfrm>
        </p:spPr>
        <p:txBody>
          <a:bodyPr/>
          <a:lstStyle/>
          <a:p>
            <a:pPr algn="just">
              <a:lnSpc>
                <a:spcPct val="150000"/>
              </a:lnSpc>
              <a:buFont typeface="Wingdings" panose="05000000000000000000" pitchFamily="2" charset="2"/>
              <a:buChar char="q"/>
            </a:pPr>
            <a:r>
              <a:rPr lang="zh-CN" altLang="en-US" sz="2400" b="1" dirty="0">
                <a:latin typeface="+mj-ea"/>
                <a:ea typeface="+mj-ea"/>
              </a:rPr>
              <a:t>液压基本回路就是由有关的液压元件组成的用来完成某种特定功能的典型回路。</a:t>
            </a:r>
          </a:p>
          <a:p>
            <a:pPr algn="just">
              <a:lnSpc>
                <a:spcPct val="150000"/>
              </a:lnSpc>
              <a:buFont typeface="Wingdings" panose="05000000000000000000" pitchFamily="2" charset="2"/>
              <a:buChar char="q"/>
            </a:pPr>
            <a:r>
              <a:rPr lang="zh-CN" altLang="en-US" sz="2400" b="1" dirty="0">
                <a:latin typeface="+mj-ea"/>
                <a:ea typeface="+mj-ea"/>
              </a:rPr>
              <a:t>一些液压设备的液压系统虽然很复杂，但它通常都由一些基本回路组成。</a:t>
            </a:r>
          </a:p>
          <a:p>
            <a:pPr algn="just">
              <a:lnSpc>
                <a:spcPct val="150000"/>
              </a:lnSpc>
              <a:buFont typeface="Wingdings" panose="05000000000000000000" pitchFamily="2" charset="2"/>
              <a:buChar char="q"/>
            </a:pPr>
            <a:r>
              <a:rPr lang="zh-CN" altLang="en-US" sz="2400" b="1" dirty="0">
                <a:latin typeface="+mj-ea"/>
                <a:ea typeface="+mj-ea"/>
              </a:rPr>
              <a:t>掌握一些基本回路的组成、原理和特点，将有助于认识分析一个完成的液压系统。 </a:t>
            </a:r>
          </a:p>
        </p:txBody>
      </p:sp>
      <p:sp>
        <p:nvSpPr>
          <p:cNvPr id="4" name="Rectangle 12"/>
          <p:cNvSpPr>
            <a:spLocks noChangeArrowheads="1"/>
          </p:cNvSpPr>
          <p:nvPr/>
        </p:nvSpPr>
        <p:spPr bwMode="auto">
          <a:xfrm>
            <a:off x="5605894" y="260648"/>
            <a:ext cx="2504212" cy="646331"/>
          </a:xfrm>
          <a:prstGeom prst="rect">
            <a:avLst/>
          </a:prstGeom>
          <a:noFill/>
          <a:ln w="9525">
            <a:noFill/>
            <a:miter lim="800000"/>
            <a:headEnd/>
            <a:tailEnd/>
          </a:ln>
          <a:effectLst/>
        </p:spPr>
        <p:txBody>
          <a:bodyPr wrap="none">
            <a:spAutoFit/>
          </a:bodyPr>
          <a:lstStyle/>
          <a:p>
            <a:pPr algn="just" eaLnBrk="1" hangingPunct="1">
              <a:defRPr/>
            </a:pPr>
            <a:r>
              <a:rPr lang="en-US" altLang="zh-CN" sz="3600" b="1" dirty="0">
                <a:latin typeface="+mj-ea"/>
                <a:ea typeface="+mj-ea"/>
              </a:rPr>
              <a:t>§9</a:t>
            </a:r>
            <a:r>
              <a:rPr lang="en-US" altLang="zh-CN" sz="3600" b="1" dirty="0">
                <a:latin typeface="+mn-ea"/>
                <a:ea typeface="+mn-ea"/>
              </a:rPr>
              <a:t>.1 </a:t>
            </a:r>
            <a:r>
              <a:rPr lang="zh-CN" altLang="en-US" sz="3600" b="1" dirty="0">
                <a:latin typeface="+mn-ea"/>
                <a:ea typeface="+mn-ea"/>
              </a:rPr>
              <a:t>概述</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15"/>
          <p:cNvSpPr>
            <a:spLocks noChangeArrowheads="1"/>
          </p:cNvSpPr>
          <p:nvPr/>
        </p:nvSpPr>
        <p:spPr bwMode="auto">
          <a:xfrm>
            <a:off x="112713" y="928688"/>
            <a:ext cx="52677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3)</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  卸荷回路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利用换向阀卸载的回路</a:t>
            </a:r>
          </a:p>
        </p:txBody>
      </p:sp>
      <p:sp>
        <p:nvSpPr>
          <p:cNvPr id="28675" name="矩形 6"/>
          <p:cNvSpPr>
            <a:spLocks noChangeArrowheads="1"/>
          </p:cNvSpPr>
          <p:nvPr/>
        </p:nvSpPr>
        <p:spPr bwMode="auto">
          <a:xfrm>
            <a:off x="71438" y="1473200"/>
            <a:ext cx="550867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如图所示回路，是采用中位串联型（</a:t>
            </a:r>
            <a:r>
              <a:rPr lang="en-US" altLang="zh-CN" sz="2400" b="1" dirty="0">
                <a:latin typeface="楷体_GB2312" pitchFamily="49" charset="-122"/>
                <a:ea typeface="楷体_GB2312" pitchFamily="49" charset="-122"/>
              </a:rPr>
              <a:t>M</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H</a:t>
            </a:r>
            <a:r>
              <a:rPr lang="zh-CN" altLang="en-US" sz="2400" b="1" dirty="0">
                <a:latin typeface="楷体_GB2312" pitchFamily="49" charset="-122"/>
                <a:ea typeface="楷体_GB2312" pitchFamily="49" charset="-122"/>
              </a:rPr>
              <a:t>和</a:t>
            </a:r>
            <a:r>
              <a:rPr lang="en-US" altLang="zh-CN" sz="2400" b="1" dirty="0">
                <a:latin typeface="楷体_GB2312" pitchFamily="49" charset="-122"/>
                <a:ea typeface="楷体_GB2312" pitchFamily="49" charset="-122"/>
              </a:rPr>
              <a:t>K</a:t>
            </a:r>
            <a:r>
              <a:rPr lang="zh-CN" altLang="en-US" sz="2400" b="1" dirty="0">
                <a:latin typeface="楷体_GB2312" pitchFamily="49" charset="-122"/>
                <a:ea typeface="楷体_GB2312" pitchFamily="49" charset="-122"/>
              </a:rPr>
              <a:t>）换向阀。当换向阀处于中位时，液压泵出口直通油箱，泵卸荷。因回路需保持一定的控制压力以操纵执行元件，故在泵出口安装单向阀。</a:t>
            </a:r>
            <a:endParaRPr lang="en-US" altLang="zh-CN" sz="2400" b="1" dirty="0">
              <a:latin typeface="楷体_GB2312" pitchFamily="49" charset="-122"/>
              <a:ea typeface="楷体_GB2312" pitchFamily="49" charset="-122"/>
            </a:endParaRPr>
          </a:p>
          <a:p>
            <a:pPr eaLnBrk="1" hangingPunct="1">
              <a:lnSpc>
                <a:spcPct val="150000"/>
              </a:lnSpc>
              <a:spcBef>
                <a:spcPct val="0"/>
              </a:spcBef>
              <a:buClrTx/>
              <a:buSzTx/>
              <a:buFontTx/>
              <a:buNone/>
            </a:pPr>
            <a:r>
              <a:rPr lang="zh-CN" altLang="en-US" sz="2400" b="1" dirty="0">
                <a:latin typeface="楷体_GB2312" pitchFamily="49" charset="-122"/>
                <a:ea typeface="楷体_GB2312" pitchFamily="49" charset="-122"/>
              </a:rPr>
              <a:t>   特点：方法简单，压力损失较多，</a:t>
            </a:r>
            <a:r>
              <a:rPr lang="zh-CN" altLang="en-US" sz="2400" b="1" dirty="0">
                <a:solidFill>
                  <a:srgbClr val="FF0000"/>
                </a:solidFill>
                <a:latin typeface="楷体_GB2312" pitchFamily="49" charset="-122"/>
                <a:ea typeface="楷体_GB2312" pitchFamily="49" charset="-122"/>
              </a:rPr>
              <a:t>不适用于一个泵驱动两个或两个以上执行元件的场所</a:t>
            </a:r>
            <a:r>
              <a:rPr lang="zh-CN" altLang="en-US" sz="2400" b="1" dirty="0">
                <a:latin typeface="楷体_GB2312" pitchFamily="49" charset="-122"/>
                <a:ea typeface="楷体_GB2312" pitchFamily="49" charset="-122"/>
              </a:rPr>
              <a:t>。</a:t>
            </a:r>
            <a:endParaRPr lang="en-US" altLang="zh-CN" sz="2400" b="1" dirty="0">
              <a:latin typeface="楷体_GB2312" pitchFamily="49" charset="-122"/>
              <a:ea typeface="楷体_GB2312" pitchFamily="49" charset="-122"/>
            </a:endParaRPr>
          </a:p>
          <a:p>
            <a:pPr eaLnBrk="1" hangingPunct="1">
              <a:lnSpc>
                <a:spcPct val="150000"/>
              </a:lnSpc>
              <a:spcBef>
                <a:spcPct val="0"/>
              </a:spcBef>
              <a:buClrTx/>
              <a:buSzTx/>
              <a:buFontTx/>
              <a:buNone/>
            </a:pPr>
            <a:r>
              <a:rPr lang="zh-CN" altLang="en-US" sz="2400" b="1" dirty="0">
                <a:solidFill>
                  <a:srgbClr val="FF0000"/>
                </a:solidFill>
                <a:latin typeface="楷体_GB2312" pitchFamily="49" charset="-122"/>
                <a:ea typeface="楷体_GB2312" pitchFamily="49" charset="-122"/>
              </a:rPr>
              <a:t>   </a:t>
            </a:r>
            <a:r>
              <a:rPr lang="zh-CN" altLang="en-US" sz="2400" b="1" dirty="0">
                <a:latin typeface="楷体_GB2312" pitchFamily="49" charset="-122"/>
                <a:ea typeface="楷体_GB2312" pitchFamily="49" charset="-122"/>
              </a:rPr>
              <a:t>注意：换向阀和泵的流量要相适宜。</a:t>
            </a:r>
          </a:p>
        </p:txBody>
      </p:sp>
      <p:sp>
        <p:nvSpPr>
          <p:cNvPr id="28677" name="TextBox 6"/>
          <p:cNvSpPr txBox="1">
            <a:spLocks noChangeArrowheads="1"/>
          </p:cNvSpPr>
          <p:nvPr/>
        </p:nvSpPr>
        <p:spPr bwMode="auto">
          <a:xfrm>
            <a:off x="5724128" y="5949280"/>
            <a:ext cx="3214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1800" dirty="0">
                <a:latin typeface="微软雅黑" panose="020B0503020204020204" pitchFamily="34" charset="-122"/>
                <a:ea typeface="微软雅黑" panose="020B0503020204020204" pitchFamily="34" charset="-122"/>
              </a:rPr>
              <a:t>利用换向阀中位机能卸荷</a:t>
            </a:r>
          </a:p>
        </p:txBody>
      </p:sp>
      <p:graphicFrame>
        <p:nvGraphicFramePr>
          <p:cNvPr id="7" name="Object 2"/>
          <p:cNvGraphicFramePr>
            <a:graphicFrameLocks noChangeAspect="1"/>
          </p:cNvGraphicFramePr>
          <p:nvPr>
            <p:extLst>
              <p:ext uri="{D42A27DB-BD31-4B8C-83A1-F6EECF244321}">
                <p14:modId xmlns:p14="http://schemas.microsoft.com/office/powerpoint/2010/main" val="1794117345"/>
              </p:ext>
            </p:extLst>
          </p:nvPr>
        </p:nvGraphicFramePr>
        <p:xfrm>
          <a:off x="5819484" y="1473200"/>
          <a:ext cx="3023973" cy="3805734"/>
        </p:xfrm>
        <a:graphic>
          <a:graphicData uri="http://schemas.openxmlformats.org/presentationml/2006/ole">
            <mc:AlternateContent xmlns:mc="http://schemas.openxmlformats.org/markup-compatibility/2006">
              <mc:Choice xmlns:v="urn:schemas-microsoft-com:vml" Requires="v">
                <p:oleObj spid="_x0000_s28689" name="CorelDRAW" r:id="rId3" imgW="914400" imgH="914400" progId="CorelDRAW.Graphic.9">
                  <p:embed/>
                </p:oleObj>
              </mc:Choice>
              <mc:Fallback>
                <p:oleObj name="CorelDRAW" r:id="rId3" imgW="914400" imgH="914400" progId="CorelDRAW.Graphic.9">
                  <p:embed/>
                  <p:pic>
                    <p:nvPicPr>
                      <p:cNvPr id="29703"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19484" y="1473200"/>
                        <a:ext cx="3023973" cy="3805734"/>
                      </a:xfrm>
                      <a:prstGeom prst="rect">
                        <a:avLst/>
                      </a:prstGeom>
                      <a:noFill/>
                      <a:ln>
                        <a:noFill/>
                      </a:ln>
                      <a:effectLst/>
                    </p:spPr>
                  </p:pic>
                </p:oleObj>
              </mc:Fallback>
            </mc:AlternateContent>
          </a:graphicData>
        </a:graphic>
      </p:graphicFrame>
      <p:sp>
        <p:nvSpPr>
          <p:cNvPr id="8" name="Rectangle 12"/>
          <p:cNvSpPr>
            <a:spLocks noChangeArrowheads="1"/>
          </p:cNvSpPr>
          <p:nvPr/>
        </p:nvSpPr>
        <p:spPr bwMode="auto">
          <a:xfrm>
            <a:off x="3851920" y="105569"/>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pic>
        <p:nvPicPr>
          <p:cNvPr id="9" name="9Z4.EPS">
            <a:extLst>
              <a:ext uri="{FF2B5EF4-FFF2-40B4-BE49-F238E27FC236}">
                <a16:creationId xmlns:a16="http://schemas.microsoft.com/office/drawing/2014/main" id="{55AB5AA9-4473-4B72-A610-1A08BF2743FF}"/>
              </a:ext>
            </a:extLst>
          </p:cNvPr>
          <p:cNvPicPr/>
          <p:nvPr/>
        </p:nvPicPr>
        <p:blipFill rotWithShape="1">
          <a:blip r:embed="rId5" cstate="print"/>
          <a:srcRect r="42692"/>
          <a:stretch/>
        </p:blipFill>
        <p:spPr>
          <a:xfrm>
            <a:off x="5713859" y="1268760"/>
            <a:ext cx="3358703" cy="4573736"/>
          </a:xfrm>
          <a:prstGeom prst="rect">
            <a:avLst/>
          </a:prstGeom>
        </p:spPr>
      </p:pic>
    </p:spTree>
    <p:extLst>
      <p:ext uri="{BB962C8B-B14F-4D97-AF65-F5344CB8AC3E}">
        <p14:creationId xmlns:p14="http://schemas.microsoft.com/office/powerpoint/2010/main" val="34649563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alpha val="89000"/>
          </a:schemeClr>
        </a:solidFill>
        <a:effectLst/>
      </p:bgPr>
    </p:bg>
    <p:spTree>
      <p:nvGrpSpPr>
        <p:cNvPr id="1" name=""/>
        <p:cNvGrpSpPr/>
        <p:nvPr/>
      </p:nvGrpSpPr>
      <p:grpSpPr>
        <a:xfrm>
          <a:off x="0" y="0"/>
          <a:ext cx="0" cy="0"/>
          <a:chOff x="0" y="0"/>
          <a:chExt cx="0" cy="0"/>
        </a:xfrm>
      </p:grpSpPr>
      <p:sp>
        <p:nvSpPr>
          <p:cNvPr id="29698" name="Rectangle 15"/>
          <p:cNvSpPr>
            <a:spLocks noChangeArrowheads="1"/>
          </p:cNvSpPr>
          <p:nvPr/>
        </p:nvSpPr>
        <p:spPr bwMode="auto">
          <a:xfrm>
            <a:off x="112713" y="928688"/>
            <a:ext cx="526778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4)</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  卸荷回路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采用插装阀的卸载回路</a:t>
            </a:r>
          </a:p>
        </p:txBody>
      </p:sp>
      <p:sp>
        <p:nvSpPr>
          <p:cNvPr id="8" name="Text Box 1030"/>
          <p:cNvSpPr txBox="1">
            <a:spLocks noChangeArrowheads="1"/>
          </p:cNvSpPr>
          <p:nvPr/>
        </p:nvSpPr>
        <p:spPr bwMode="auto">
          <a:xfrm>
            <a:off x="395288" y="1822450"/>
            <a:ext cx="3673475" cy="56188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20000"/>
              </a:lnSpc>
              <a:spcBef>
                <a:spcPct val="0"/>
              </a:spcBef>
              <a:buClrTx/>
              <a:buSzTx/>
              <a:buFontTx/>
              <a:buNone/>
            </a:pPr>
            <a:r>
              <a:rPr lang="en-US" altLang="zh-CN" sz="2800" dirty="0">
                <a:solidFill>
                  <a:schemeClr val="tx2"/>
                </a:solidFill>
                <a:latin typeface="Arial" panose="020B0604020202020204" pitchFamily="34" charset="0"/>
                <a:ea typeface="宋体" panose="02010600030101010101" pitchFamily="2" charset="-122"/>
              </a:rPr>
              <a:t>        </a:t>
            </a:r>
            <a:r>
              <a:rPr lang="zh-CN" altLang="en-US" sz="1800" dirty="0">
                <a:latin typeface="Arial" panose="020B0604020202020204" pitchFamily="34" charset="0"/>
                <a:ea typeface="宋体" panose="02010600030101010101" pitchFamily="2" charset="-122"/>
              </a:rPr>
              <a:t> </a:t>
            </a:r>
          </a:p>
        </p:txBody>
      </p:sp>
      <p:sp>
        <p:nvSpPr>
          <p:cNvPr id="9" name="Rectangle 12"/>
          <p:cNvSpPr>
            <a:spLocks noChangeArrowheads="1"/>
          </p:cNvSpPr>
          <p:nvPr/>
        </p:nvSpPr>
        <p:spPr bwMode="auto">
          <a:xfrm>
            <a:off x="3961417" y="144797"/>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pic>
        <p:nvPicPr>
          <p:cNvPr id="3" name="图片 2"/>
          <p:cNvPicPr>
            <a:picLocks noChangeAspect="1"/>
          </p:cNvPicPr>
          <p:nvPr/>
        </p:nvPicPr>
        <p:blipFill>
          <a:blip r:embed="rId2" cstate="print">
            <a:extLst>
              <a:ext uri="{BEBA8EAE-BF5A-486C-A8C5-ECC9F3942E4B}">
                <a14:imgProps xmlns:a14="http://schemas.microsoft.com/office/drawing/2010/main">
                  <a14:imgLayer r:embed="rId3">
                    <a14:imgEffect>
                      <a14:sharpenSoften amount="28000"/>
                    </a14:imgEffect>
                    <a14:imgEffect>
                      <a14:brightnessContrast bright="35000" contrast="66000"/>
                    </a14:imgEffect>
                  </a14:imgLayer>
                </a14:imgProps>
              </a:ext>
              <a:ext uri="{28A0092B-C50C-407E-A947-70E740481C1C}">
                <a14:useLocalDpi xmlns:a14="http://schemas.microsoft.com/office/drawing/2010/main" val="0"/>
              </a:ext>
            </a:extLst>
          </a:blip>
          <a:stretch>
            <a:fillRect/>
          </a:stretch>
        </p:blipFill>
        <p:spPr>
          <a:xfrm>
            <a:off x="5148064" y="1700808"/>
            <a:ext cx="3208580" cy="4584110"/>
          </a:xfrm>
          <a:prstGeom prst="rect">
            <a:avLst/>
          </a:prstGeom>
          <a:solidFill>
            <a:schemeClr val="bg1">
              <a:alpha val="57000"/>
            </a:schemeClr>
          </a:solidFill>
        </p:spPr>
      </p:pic>
      <p:sp>
        <p:nvSpPr>
          <p:cNvPr id="10" name="矩形 6"/>
          <p:cNvSpPr>
            <a:spLocks noChangeArrowheads="1"/>
          </p:cNvSpPr>
          <p:nvPr/>
        </p:nvSpPr>
        <p:spPr bwMode="auto">
          <a:xfrm>
            <a:off x="395288" y="1847278"/>
            <a:ext cx="4212530"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如图所示回路，是采用插装阀的卸载回路，适合大流量的液压系统。正常工作时，液压泵压力由溢流阀</a:t>
            </a: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调定。当电磁阀</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通电后，插装阀主阀上腔接通油箱，主阀口全部打开，泵卸荷。</a:t>
            </a:r>
          </a:p>
        </p:txBody>
      </p:sp>
    </p:spTree>
    <p:extLst>
      <p:ext uri="{BB962C8B-B14F-4D97-AF65-F5344CB8AC3E}">
        <p14:creationId xmlns:p14="http://schemas.microsoft.com/office/powerpoint/2010/main" val="18150701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6" presetClass="entr" presetSubtype="37" fill="hold" grpId="0" nodeType="afterEffect">
                                  <p:stCondLst>
                                    <p:cond delay="1000"/>
                                  </p:stCondLst>
                                  <p:childTnLst>
                                    <p:set>
                                      <p:cBhvr>
                                        <p:cTn id="6" dur="1" fill="hold">
                                          <p:stCondLst>
                                            <p:cond delay="0"/>
                                          </p:stCondLst>
                                        </p:cTn>
                                        <p:tgtEl>
                                          <p:spTgt spid="8"/>
                                        </p:tgtEl>
                                        <p:attrNameLst>
                                          <p:attrName>style.visibility</p:attrName>
                                        </p:attrNameLst>
                                      </p:cBhvr>
                                      <p:to>
                                        <p:strVal val="visible"/>
                                      </p:to>
                                    </p:set>
                                    <p:animEffect transition="in" filter="barn(out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15"/>
          <p:cNvSpPr>
            <a:spLocks noChangeArrowheads="1"/>
          </p:cNvSpPr>
          <p:nvPr/>
        </p:nvSpPr>
        <p:spPr bwMode="auto">
          <a:xfrm>
            <a:off x="112713" y="987425"/>
            <a:ext cx="681468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0"/>
              </a:spcBef>
              <a:buClrTx/>
              <a:buSzTx/>
              <a:buFontTx/>
              <a:buNone/>
              <a:defRPr/>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5)</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  卸荷回路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利用溢流阀远程控制口卸载的回路</a:t>
            </a:r>
          </a:p>
        </p:txBody>
      </p:sp>
      <p:sp>
        <p:nvSpPr>
          <p:cNvPr id="30723" name="矩形 6"/>
          <p:cNvSpPr>
            <a:spLocks noChangeArrowheads="1"/>
          </p:cNvSpPr>
          <p:nvPr/>
        </p:nvSpPr>
        <p:spPr bwMode="auto">
          <a:xfrm>
            <a:off x="111125" y="1533525"/>
            <a:ext cx="50006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20000"/>
              </a:lnSpc>
              <a:spcBef>
                <a:spcPct val="0"/>
              </a:spcBef>
              <a:buClrTx/>
              <a:buSzTx/>
              <a:buFontTx/>
              <a:buNone/>
            </a:pPr>
            <a:r>
              <a:rPr lang="zh-CN" altLang="en-US" sz="2400" b="1">
                <a:latin typeface="楷体_GB2312" pitchFamily="49" charset="-122"/>
                <a:ea typeface="楷体_GB2312" pitchFamily="49" charset="-122"/>
              </a:rPr>
              <a:t>   二位二通电磁阀通电，溢流阀远程控制口通油箱，溢流阀的平衡活塞上移，主阀阀口打开，泵排出的液压油全部流回油箱，泵出口压力几乎是零，故泵成卸荷运转状态。</a:t>
            </a:r>
            <a:endParaRPr lang="en-US" altLang="zh-CN" sz="2400" b="1">
              <a:latin typeface="楷体_GB2312" pitchFamily="49" charset="-122"/>
              <a:ea typeface="楷体_GB2312" pitchFamily="49" charset="-122"/>
            </a:endParaRPr>
          </a:p>
          <a:p>
            <a:pPr algn="just" eaLnBrk="1" hangingPunct="1">
              <a:lnSpc>
                <a:spcPct val="120000"/>
              </a:lnSpc>
              <a:spcBef>
                <a:spcPct val="0"/>
              </a:spcBef>
              <a:buClrTx/>
              <a:buSzTx/>
              <a:buFontTx/>
              <a:buNone/>
            </a:pPr>
            <a:r>
              <a:rPr lang="zh-CN" altLang="en-US" sz="2400" b="1">
                <a:latin typeface="楷体_GB2312" pitchFamily="49" charset="-122"/>
                <a:ea typeface="楷体_GB2312" pitchFamily="49" charset="-122"/>
              </a:rPr>
              <a:t>   注意：图中二位二通电磁阀只通过很少流量，</a:t>
            </a:r>
            <a:r>
              <a:rPr lang="zh-CN" altLang="en-US" sz="2400" b="1">
                <a:solidFill>
                  <a:srgbClr val="FF0000"/>
                </a:solidFill>
                <a:latin typeface="楷体_GB2312" pitchFamily="49" charset="-122"/>
                <a:ea typeface="楷体_GB2312" pitchFamily="49" charset="-122"/>
              </a:rPr>
              <a:t>因此可用小流量规格</a:t>
            </a:r>
            <a:r>
              <a:rPr lang="zh-CN" altLang="en-US" sz="2400" b="1">
                <a:latin typeface="楷体_GB2312" pitchFamily="49" charset="-122"/>
                <a:ea typeface="楷体_GB2312" pitchFamily="49" charset="-122"/>
              </a:rPr>
              <a:t>。在实际应用上，此二位二通电磁阀和溢流阀组合在一起，称为</a:t>
            </a:r>
            <a:r>
              <a:rPr lang="zh-CN" altLang="en-US" sz="2400" b="1">
                <a:solidFill>
                  <a:srgbClr val="FF0000"/>
                </a:solidFill>
                <a:latin typeface="楷体_GB2312" pitchFamily="49" charset="-122"/>
                <a:ea typeface="楷体_GB2312" pitchFamily="49" charset="-122"/>
              </a:rPr>
              <a:t>电磁控制溢流阀</a:t>
            </a:r>
            <a:r>
              <a:rPr lang="zh-CN" altLang="en-US" sz="2400" b="1">
                <a:latin typeface="楷体_GB2312" pitchFamily="49" charset="-122"/>
                <a:ea typeface="楷体_GB2312" pitchFamily="49" charset="-122"/>
              </a:rPr>
              <a:t>。</a:t>
            </a:r>
          </a:p>
        </p:txBody>
      </p:sp>
      <p:sp>
        <p:nvSpPr>
          <p:cNvPr id="30725" name="TextBox 6"/>
          <p:cNvSpPr txBox="1">
            <a:spLocks noChangeArrowheads="1"/>
          </p:cNvSpPr>
          <p:nvPr/>
        </p:nvSpPr>
        <p:spPr bwMode="auto">
          <a:xfrm>
            <a:off x="5500688" y="5857875"/>
            <a:ext cx="3429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利用溢流阀远程控制口卸荷</a:t>
            </a:r>
          </a:p>
        </p:txBody>
      </p:sp>
      <p:sp>
        <p:nvSpPr>
          <p:cNvPr id="8" name="Rectangle 12"/>
          <p:cNvSpPr>
            <a:spLocks noChangeArrowheads="1"/>
          </p:cNvSpPr>
          <p:nvPr/>
        </p:nvSpPr>
        <p:spPr bwMode="auto">
          <a:xfrm>
            <a:off x="4283968" y="132555"/>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pic>
        <p:nvPicPr>
          <p:cNvPr id="7" name="9Z1.EPS" descr="id:2147507295;FounderCES">
            <a:extLst>
              <a:ext uri="{FF2B5EF4-FFF2-40B4-BE49-F238E27FC236}">
                <a16:creationId xmlns:a16="http://schemas.microsoft.com/office/drawing/2014/main" id="{AAC0B3FE-19B5-46A1-9376-282F840980FC}"/>
              </a:ext>
            </a:extLst>
          </p:cNvPr>
          <p:cNvPicPr/>
          <p:nvPr/>
        </p:nvPicPr>
        <p:blipFill rotWithShape="1">
          <a:blip r:embed="rId2" cstate="print"/>
          <a:srcRect r="66692"/>
          <a:stretch/>
        </p:blipFill>
        <p:spPr>
          <a:xfrm>
            <a:off x="5652120" y="1628751"/>
            <a:ext cx="2887736" cy="4037516"/>
          </a:xfrm>
          <a:prstGeom prst="rect">
            <a:avLst/>
          </a:prstGeom>
        </p:spPr>
      </p:pic>
    </p:spTree>
    <p:extLst>
      <p:ext uri="{BB962C8B-B14F-4D97-AF65-F5344CB8AC3E}">
        <p14:creationId xmlns:p14="http://schemas.microsoft.com/office/powerpoint/2010/main" val="2344670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3"/>
          <p:cNvSpPr txBox="1">
            <a:spLocks noChangeArrowheads="1"/>
          </p:cNvSpPr>
          <p:nvPr/>
        </p:nvSpPr>
        <p:spPr bwMode="auto">
          <a:xfrm>
            <a:off x="152400" y="1071563"/>
            <a:ext cx="4876800" cy="461962"/>
          </a:xfrm>
          <a:prstGeom prst="rect">
            <a:avLst/>
          </a:prstGeom>
          <a:noFill/>
          <a:ln w="9525">
            <a:noFill/>
            <a:miter lim="800000"/>
            <a:headEnd/>
            <a:tailEnd/>
          </a:ln>
          <a:effectLst/>
        </p:spPr>
        <p:txBody>
          <a:bodyPr>
            <a:spAutoFit/>
          </a:bodyPr>
          <a:lstStyle/>
          <a:p>
            <a:pPr eaLnBrk="1" hangingPunct="1">
              <a:defRPr/>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6)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限压式变量泵的卸荷回路</a:t>
            </a:r>
            <a:r>
              <a:rPr lang="zh-CN" altLang="en-US" sz="2400" dirty="0">
                <a:latin typeface="Arial" charset="0"/>
              </a:rPr>
              <a:t> </a:t>
            </a:r>
          </a:p>
        </p:txBody>
      </p:sp>
      <p:sp>
        <p:nvSpPr>
          <p:cNvPr id="11" name="Text Box 7"/>
          <p:cNvSpPr txBox="1">
            <a:spLocks noChangeArrowheads="1"/>
          </p:cNvSpPr>
          <p:nvPr/>
        </p:nvSpPr>
        <p:spPr bwMode="auto">
          <a:xfrm>
            <a:off x="304800" y="1571625"/>
            <a:ext cx="4343400" cy="43640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30000"/>
              </a:lnSpc>
              <a:spcBef>
                <a:spcPct val="0"/>
              </a:spcBef>
              <a:buClrTx/>
              <a:buSzTx/>
              <a:buFontTx/>
              <a:buNone/>
            </a:pPr>
            <a:r>
              <a:rPr lang="zh-CN" altLang="en-US" sz="2400" dirty="0">
                <a:latin typeface="Arial" panose="020B0604020202020204" pitchFamily="34" charset="0"/>
                <a:ea typeface="宋体" panose="02010600030101010101" pitchFamily="2" charset="-122"/>
              </a:rPr>
              <a:t>当系统压力升高达到变量泵压力调节螺钉调定压力时，压力补偿装置动作，液压泵</a:t>
            </a:r>
            <a:r>
              <a:rPr lang="en-US" altLang="zh-CN" sz="2400" dirty="0">
                <a:latin typeface="Arial" panose="020B0604020202020204" pitchFamily="34" charset="0"/>
                <a:ea typeface="宋体" panose="02010600030101010101" pitchFamily="2" charset="-122"/>
              </a:rPr>
              <a:t>3</a:t>
            </a:r>
            <a:r>
              <a:rPr lang="zh-CN" altLang="en-US" sz="2400" dirty="0">
                <a:latin typeface="Arial" panose="020B0604020202020204" pitchFamily="34" charset="0"/>
                <a:ea typeface="宋体" panose="02010600030101010101" pitchFamily="2" charset="-122"/>
              </a:rPr>
              <a:t>输出流量随供油压力升高而减小，直到维持系统压力所必需的流量，回路实现保压卸荷，系统中的溢流阀</a:t>
            </a:r>
            <a:r>
              <a:rPr lang="en-US" altLang="zh-CN" sz="2400" dirty="0">
                <a:latin typeface="Arial" panose="020B0604020202020204" pitchFamily="34" charset="0"/>
                <a:ea typeface="宋体" panose="02010600030101010101" pitchFamily="2" charset="-122"/>
              </a:rPr>
              <a:t>1</a:t>
            </a:r>
            <a:r>
              <a:rPr lang="zh-CN" altLang="en-US" sz="2400" dirty="0">
                <a:latin typeface="Arial" panose="020B0604020202020204" pitchFamily="34" charset="0"/>
                <a:ea typeface="宋体" panose="02010600030101010101" pitchFamily="2" charset="-122"/>
              </a:rPr>
              <a:t>作安全阀用，以防止泵的压力补偿装置的失效而导致压力异常。</a:t>
            </a:r>
          </a:p>
        </p:txBody>
      </p:sp>
      <p:grpSp>
        <p:nvGrpSpPr>
          <p:cNvPr id="2" name="Group 10"/>
          <p:cNvGrpSpPr>
            <a:grpSpLocks/>
          </p:cNvGrpSpPr>
          <p:nvPr/>
        </p:nvGrpSpPr>
        <p:grpSpPr bwMode="auto">
          <a:xfrm>
            <a:off x="4648200" y="1484784"/>
            <a:ext cx="4495800" cy="5016029"/>
            <a:chOff x="38" y="672"/>
            <a:chExt cx="2652" cy="3415"/>
          </a:xfrm>
        </p:grpSpPr>
        <p:sp>
          <p:nvSpPr>
            <p:cNvPr id="31750" name="Text Box 5"/>
            <p:cNvSpPr txBox="1">
              <a:spLocks noChangeArrowheads="1"/>
            </p:cNvSpPr>
            <p:nvPr/>
          </p:nvSpPr>
          <p:spPr bwMode="auto">
            <a:xfrm>
              <a:off x="38" y="3835"/>
              <a:ext cx="2652"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2000">
                  <a:latin typeface="Arial" panose="020B0604020202020204" pitchFamily="34" charset="0"/>
                  <a:ea typeface="宋体" panose="02010600030101010101" pitchFamily="2" charset="-122"/>
                </a:rPr>
                <a:t>用限压式变量泵的卸荷回路</a:t>
              </a:r>
              <a:r>
                <a:rPr lang="zh-CN" altLang="en-US" sz="1800">
                  <a:latin typeface="Arial" panose="020B0604020202020204" pitchFamily="34" charset="0"/>
                  <a:ea typeface="宋体" panose="02010600030101010101" pitchFamily="2" charset="-122"/>
                </a:rPr>
                <a:t> </a:t>
              </a:r>
            </a:p>
          </p:txBody>
        </p:sp>
        <p:graphicFrame>
          <p:nvGraphicFramePr>
            <p:cNvPr id="31751" name="Object 2"/>
            <p:cNvGraphicFramePr>
              <a:graphicFrameLocks noChangeAspect="1"/>
            </p:cNvGraphicFramePr>
            <p:nvPr/>
          </p:nvGraphicFramePr>
          <p:xfrm>
            <a:off x="336" y="672"/>
            <a:ext cx="2205" cy="3168"/>
          </p:xfrm>
          <a:graphic>
            <a:graphicData uri="http://schemas.openxmlformats.org/presentationml/2006/ole">
              <mc:AlternateContent xmlns:mc="http://schemas.openxmlformats.org/markup-compatibility/2006">
                <mc:Choice xmlns:v="urn:schemas-microsoft-com:vml" Requires="v">
                  <p:oleObj spid="_x0000_s2078" name="CorelDRAW" r:id="rId3" imgW="914400" imgH="914400" progId="CorelDRAW.Graphic.9">
                    <p:embed/>
                  </p:oleObj>
                </mc:Choice>
                <mc:Fallback>
                  <p:oleObj name="CorelDRAW" r:id="rId3" imgW="914400" imgH="914400" progId="CorelDRAW.Graphic.9">
                    <p:embed/>
                    <p:pic>
                      <p:nvPicPr>
                        <p:cNvPr id="31751"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6" y="672"/>
                          <a:ext cx="2205" cy="316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8" name="Rectangle 12"/>
          <p:cNvSpPr>
            <a:spLocks noChangeArrowheads="1"/>
          </p:cNvSpPr>
          <p:nvPr/>
        </p:nvSpPr>
        <p:spPr bwMode="auto">
          <a:xfrm>
            <a:off x="4264026" y="124465"/>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10404002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 Box 2"/>
          <p:cNvSpPr txBox="1">
            <a:spLocks noChangeArrowheads="1"/>
          </p:cNvSpPr>
          <p:nvPr/>
        </p:nvSpPr>
        <p:spPr bwMode="auto">
          <a:xfrm>
            <a:off x="5170601" y="1117601"/>
            <a:ext cx="4038600" cy="461665"/>
          </a:xfrm>
          <a:prstGeom prst="rect">
            <a:avLst/>
          </a:prstGeom>
          <a:noFill/>
          <a:ln w="9525">
            <a:noFill/>
            <a:miter lim="800000"/>
            <a:headEnd/>
            <a:tailEnd/>
          </a:ln>
          <a:effectLst/>
        </p:spPr>
        <p:txBody>
          <a:bodyPr>
            <a:spAutoFit/>
          </a:bodyPr>
          <a:lstStyle/>
          <a:p>
            <a:pPr eaLnBrk="1" hangingPunct="1">
              <a:defRPr/>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7)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用卸荷阀的卸荷回路 </a:t>
            </a:r>
          </a:p>
        </p:txBody>
      </p:sp>
      <p:sp>
        <p:nvSpPr>
          <p:cNvPr id="12" name="Text Box 6"/>
          <p:cNvSpPr txBox="1">
            <a:spLocks noChangeArrowheads="1"/>
          </p:cNvSpPr>
          <p:nvPr/>
        </p:nvSpPr>
        <p:spPr bwMode="auto">
          <a:xfrm>
            <a:off x="5124450" y="1690688"/>
            <a:ext cx="3673475" cy="45243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20000"/>
              </a:lnSpc>
              <a:spcBef>
                <a:spcPct val="0"/>
              </a:spcBef>
              <a:buClrTx/>
              <a:buSzTx/>
              <a:buFontTx/>
              <a:buNone/>
            </a:pPr>
            <a:r>
              <a:rPr lang="zh-CN" altLang="en-US" sz="2400" dirty="0">
                <a:latin typeface="仿宋_GB2312" pitchFamily="49" charset="-122"/>
                <a:ea typeface="仿宋_GB2312" pitchFamily="49" charset="-122"/>
              </a:rPr>
              <a:t>当电磁铁</a:t>
            </a:r>
            <a:r>
              <a:rPr lang="en-US" altLang="zh-CN" sz="2400" dirty="0">
                <a:latin typeface="仿宋_GB2312" pitchFamily="49" charset="-122"/>
                <a:ea typeface="仿宋_GB2312" pitchFamily="49" charset="-122"/>
              </a:rPr>
              <a:t>1YA</a:t>
            </a:r>
            <a:r>
              <a:rPr lang="zh-CN" altLang="en-US" sz="2400" dirty="0">
                <a:latin typeface="仿宋_GB2312" pitchFamily="49" charset="-122"/>
                <a:ea typeface="仿宋_GB2312" pitchFamily="49" charset="-122"/>
              </a:rPr>
              <a:t>得电时，泵和蓄能器同时向液压缸左腔供油，推动活塞右移，接触工件后，系统压力升高。当系统压力升高到卸荷阀</a:t>
            </a:r>
            <a:r>
              <a:rPr lang="en-US" altLang="zh-CN" sz="2400" dirty="0">
                <a:latin typeface="仿宋_GB2312" pitchFamily="49" charset="-122"/>
                <a:ea typeface="仿宋_GB2312" pitchFamily="49" charset="-122"/>
              </a:rPr>
              <a:t>1</a:t>
            </a:r>
            <a:r>
              <a:rPr lang="zh-CN" altLang="en-US" sz="2400" dirty="0">
                <a:latin typeface="仿宋_GB2312" pitchFamily="49" charset="-122"/>
                <a:ea typeface="仿宋_GB2312" pitchFamily="49" charset="-122"/>
              </a:rPr>
              <a:t>的调定值时，卸荷阀打开，液压泵通过卸荷阀卸荷，而系统压力用蓄能器保持。图中的溢流阀</a:t>
            </a:r>
            <a:r>
              <a:rPr lang="en-US" altLang="zh-CN" sz="2400" dirty="0">
                <a:latin typeface="仿宋_GB2312" pitchFamily="49" charset="-122"/>
                <a:ea typeface="仿宋_GB2312" pitchFamily="49" charset="-122"/>
              </a:rPr>
              <a:t>2</a:t>
            </a:r>
            <a:r>
              <a:rPr lang="zh-CN" altLang="en-US" sz="2400" dirty="0">
                <a:latin typeface="仿宋_GB2312" pitchFamily="49" charset="-122"/>
                <a:ea typeface="仿宋_GB2312" pitchFamily="49" charset="-122"/>
              </a:rPr>
              <a:t>是当安全阀用。 </a:t>
            </a:r>
          </a:p>
        </p:txBody>
      </p:sp>
      <p:grpSp>
        <p:nvGrpSpPr>
          <p:cNvPr id="2" name="Group 17"/>
          <p:cNvGrpSpPr>
            <a:grpSpLocks/>
          </p:cNvGrpSpPr>
          <p:nvPr/>
        </p:nvGrpSpPr>
        <p:grpSpPr bwMode="auto">
          <a:xfrm>
            <a:off x="247650" y="1027113"/>
            <a:ext cx="5486400" cy="5810250"/>
            <a:chOff x="0" y="528"/>
            <a:chExt cx="3456" cy="3660"/>
          </a:xfrm>
        </p:grpSpPr>
        <p:sp>
          <p:nvSpPr>
            <p:cNvPr id="32780" name="Text Box 3"/>
            <p:cNvSpPr txBox="1">
              <a:spLocks noChangeArrowheads="1"/>
            </p:cNvSpPr>
            <p:nvPr/>
          </p:nvSpPr>
          <p:spPr bwMode="auto">
            <a:xfrm>
              <a:off x="336" y="3936"/>
              <a:ext cx="3120"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2000">
                  <a:latin typeface="Arial" panose="020B0604020202020204" pitchFamily="34" charset="0"/>
                  <a:ea typeface="宋体" panose="02010600030101010101" pitchFamily="2" charset="-122"/>
                </a:rPr>
                <a:t>用卸荷阀的卸荷回路</a:t>
              </a:r>
            </a:p>
          </p:txBody>
        </p:sp>
        <p:graphicFrame>
          <p:nvGraphicFramePr>
            <p:cNvPr id="32781" name="Object 3"/>
            <p:cNvGraphicFramePr>
              <a:graphicFrameLocks noChangeAspect="1"/>
            </p:cNvGraphicFramePr>
            <p:nvPr/>
          </p:nvGraphicFramePr>
          <p:xfrm>
            <a:off x="0" y="528"/>
            <a:ext cx="3031" cy="3351"/>
          </p:xfrm>
          <a:graphic>
            <a:graphicData uri="http://schemas.openxmlformats.org/presentationml/2006/ole">
              <mc:AlternateContent xmlns:mc="http://schemas.openxmlformats.org/markup-compatibility/2006">
                <mc:Choice xmlns:v="urn:schemas-microsoft-com:vml" Requires="v">
                  <p:oleObj spid="_x0000_s3102" name="CorelDRAW" r:id="rId3" imgW="2057400" imgH="2457450" progId="CorelDRAW.Graphic.9">
                    <p:embed/>
                  </p:oleObj>
                </mc:Choice>
                <mc:Fallback>
                  <p:oleObj name="CorelDRAW" r:id="rId3" imgW="2057400" imgH="2457450" progId="CorelDRAW.Graphic.9">
                    <p:embed/>
                    <p:pic>
                      <p:nvPicPr>
                        <p:cNvPr id="32781"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28"/>
                          <a:ext cx="3031" cy="3351"/>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15"/>
          <p:cNvGrpSpPr>
            <a:grpSpLocks/>
          </p:cNvGrpSpPr>
          <p:nvPr/>
        </p:nvGrpSpPr>
        <p:grpSpPr bwMode="auto">
          <a:xfrm>
            <a:off x="863601" y="1168400"/>
            <a:ext cx="468313" cy="2590800"/>
            <a:chOff x="480" y="288"/>
            <a:chExt cx="295" cy="1728"/>
          </a:xfrm>
        </p:grpSpPr>
        <p:sp>
          <p:nvSpPr>
            <p:cNvPr id="32778" name="Text Box 11"/>
            <p:cNvSpPr txBox="1">
              <a:spLocks noChangeArrowheads="1"/>
            </p:cNvSpPr>
            <p:nvPr/>
          </p:nvSpPr>
          <p:spPr bwMode="auto">
            <a:xfrm>
              <a:off x="480" y="288"/>
              <a:ext cx="295" cy="1293"/>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zh-CN" altLang="en-US" sz="2400" dirty="0">
                  <a:latin typeface="Arial" panose="020B0604020202020204" pitchFamily="34" charset="0"/>
                  <a:ea typeface="宋体" panose="02010600030101010101" pitchFamily="2" charset="-122"/>
                </a:rPr>
                <a:t>蓄能器保压</a:t>
              </a:r>
            </a:p>
          </p:txBody>
        </p:sp>
        <p:sp>
          <p:nvSpPr>
            <p:cNvPr id="32779" name="Line 12"/>
            <p:cNvSpPr>
              <a:spLocks noChangeShapeType="1"/>
            </p:cNvSpPr>
            <p:nvPr/>
          </p:nvSpPr>
          <p:spPr bwMode="auto">
            <a:xfrm>
              <a:off x="624" y="1440"/>
              <a:ext cx="96" cy="576"/>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6"/>
          <p:cNvGrpSpPr>
            <a:grpSpLocks/>
          </p:cNvGrpSpPr>
          <p:nvPr/>
        </p:nvGrpSpPr>
        <p:grpSpPr bwMode="auto">
          <a:xfrm>
            <a:off x="182563" y="1182688"/>
            <a:ext cx="757237" cy="3686175"/>
            <a:chOff x="96" y="288"/>
            <a:chExt cx="480" cy="2640"/>
          </a:xfrm>
        </p:grpSpPr>
        <p:sp>
          <p:nvSpPr>
            <p:cNvPr id="32776" name="Text Box 13"/>
            <p:cNvSpPr txBox="1">
              <a:spLocks noChangeArrowheads="1"/>
            </p:cNvSpPr>
            <p:nvPr/>
          </p:nvSpPr>
          <p:spPr bwMode="auto">
            <a:xfrm>
              <a:off x="96" y="288"/>
              <a:ext cx="335" cy="1918"/>
            </a:xfrm>
            <a:prstGeom prst="rect">
              <a:avLst/>
            </a:prstGeom>
            <a:solidFill>
              <a:srgbClr val="CCFFC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zh-CN" altLang="en-US" sz="2400" dirty="0">
                  <a:latin typeface="仿宋_GB2312" pitchFamily="49" charset="-122"/>
                  <a:ea typeface="仿宋_GB2312" pitchFamily="49" charset="-122"/>
                </a:rPr>
                <a:t>卸荷阀使泵卸荷</a:t>
              </a:r>
            </a:p>
          </p:txBody>
        </p:sp>
        <p:sp>
          <p:nvSpPr>
            <p:cNvPr id="32777" name="Line 14"/>
            <p:cNvSpPr>
              <a:spLocks noChangeShapeType="1"/>
            </p:cNvSpPr>
            <p:nvPr/>
          </p:nvSpPr>
          <p:spPr bwMode="auto">
            <a:xfrm flipH="1" flipV="1">
              <a:off x="288" y="1920"/>
              <a:ext cx="288" cy="1008"/>
            </a:xfrm>
            <a:prstGeom prst="line">
              <a:avLst/>
            </a:prstGeom>
            <a:noFill/>
            <a:ln w="9525">
              <a:solidFill>
                <a:srgbClr val="0000FF"/>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4" name="Rectangle 12"/>
          <p:cNvSpPr>
            <a:spLocks noChangeArrowheads="1"/>
          </p:cNvSpPr>
          <p:nvPr/>
        </p:nvSpPr>
        <p:spPr bwMode="auto">
          <a:xfrm>
            <a:off x="4067944" y="179388"/>
            <a:ext cx="4357688" cy="646112"/>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35812251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15"/>
          <p:cNvSpPr>
            <a:spLocks noChangeArrowheads="1"/>
          </p:cNvSpPr>
          <p:nvPr/>
        </p:nvSpPr>
        <p:spPr bwMode="auto">
          <a:xfrm>
            <a:off x="112713" y="1071563"/>
            <a:ext cx="227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9.2.5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平衡回路</a:t>
            </a:r>
          </a:p>
        </p:txBody>
      </p:sp>
      <p:sp>
        <p:nvSpPr>
          <p:cNvPr id="48131" name="矩形 9"/>
          <p:cNvSpPr>
            <a:spLocks noChangeArrowheads="1"/>
          </p:cNvSpPr>
          <p:nvPr/>
        </p:nvSpPr>
        <p:spPr bwMode="auto">
          <a:xfrm>
            <a:off x="136525" y="1858963"/>
            <a:ext cx="3348038"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 typeface="Wingdings" panose="05000000000000000000" pitchFamily="2" charset="2"/>
              <a:buNone/>
            </a:pPr>
            <a:r>
              <a:rPr lang="zh-CN" altLang="en-US" sz="2400" b="1" dirty="0">
                <a:latin typeface="楷体_GB2312" pitchFamily="49" charset="-122"/>
                <a:ea typeface="楷体_GB2312" pitchFamily="49" charset="-122"/>
              </a:rPr>
              <a:t>平衡回路的功用</a:t>
            </a:r>
            <a:r>
              <a:rPr lang="zh-CN" altLang="en-US" sz="2400" b="1" dirty="0">
                <a:solidFill>
                  <a:srgbClr val="FF0000"/>
                </a:solidFill>
                <a:latin typeface="楷体_GB2312" pitchFamily="49" charset="-122"/>
                <a:ea typeface="楷体_GB2312" pitchFamily="49" charset="-122"/>
              </a:rPr>
              <a:t>在于防止垂直或倾斜放置的液压缸和与之相连的工作部件因自重而自行下落</a:t>
            </a:r>
            <a:r>
              <a:rPr lang="zh-CN" altLang="en-US" sz="2400" b="1" dirty="0">
                <a:latin typeface="楷体_GB2312" pitchFamily="49" charset="-122"/>
                <a:ea typeface="楷体_GB2312" pitchFamily="49" charset="-122"/>
              </a:rPr>
              <a:t>。图示为采用单向顺序阀的平衡回路（内控和外控）。</a:t>
            </a:r>
          </a:p>
        </p:txBody>
      </p:sp>
      <p:pic>
        <p:nvPicPr>
          <p:cNvPr id="48132" name="Picture 3"/>
          <p:cNvPicPr>
            <a:picLocks noChangeAspect="1" noChangeArrowheads="1"/>
          </p:cNvPicPr>
          <p:nvPr/>
        </p:nvPicPr>
        <p:blipFill>
          <a:blip r:embed="rId2">
            <a:extLst>
              <a:ext uri="{28A0092B-C50C-407E-A947-70E740481C1C}">
                <a14:useLocalDpi xmlns:a14="http://schemas.microsoft.com/office/drawing/2010/main" val="0"/>
              </a:ext>
            </a:extLst>
          </a:blip>
          <a:srcRect b="10355"/>
          <a:stretch>
            <a:fillRect/>
          </a:stretch>
        </p:blipFill>
        <p:spPr bwMode="auto">
          <a:xfrm>
            <a:off x="3708400" y="1636713"/>
            <a:ext cx="5367338" cy="3848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3" name="TextBox 6"/>
          <p:cNvSpPr txBox="1">
            <a:spLocks noChangeArrowheads="1"/>
          </p:cNvSpPr>
          <p:nvPr/>
        </p:nvSpPr>
        <p:spPr bwMode="auto">
          <a:xfrm>
            <a:off x="4787900" y="5645150"/>
            <a:ext cx="35004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利用顺序阀的平衡回路</a:t>
            </a:r>
          </a:p>
        </p:txBody>
      </p:sp>
      <p:sp>
        <p:nvSpPr>
          <p:cNvPr id="7" name="Rectangle 12"/>
          <p:cNvSpPr>
            <a:spLocks noChangeArrowheads="1"/>
          </p:cNvSpPr>
          <p:nvPr/>
        </p:nvSpPr>
        <p:spPr bwMode="auto">
          <a:xfrm>
            <a:off x="4427984" y="116632"/>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8946145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15"/>
          <p:cNvSpPr>
            <a:spLocks noChangeArrowheads="1"/>
          </p:cNvSpPr>
          <p:nvPr/>
        </p:nvSpPr>
        <p:spPr bwMode="auto">
          <a:xfrm>
            <a:off x="112713" y="928688"/>
            <a:ext cx="227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9.2.5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平衡回路</a:t>
            </a:r>
          </a:p>
        </p:txBody>
      </p:sp>
      <p:sp>
        <p:nvSpPr>
          <p:cNvPr id="49155" name="矩形 6"/>
          <p:cNvSpPr>
            <a:spLocks noChangeArrowheads="1"/>
          </p:cNvSpPr>
          <p:nvPr/>
        </p:nvSpPr>
        <p:spPr bwMode="auto">
          <a:xfrm>
            <a:off x="71438" y="1428750"/>
            <a:ext cx="8988425"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Tx/>
              <a:buNone/>
            </a:pPr>
            <a:r>
              <a:rPr lang="en-US" altLang="zh-CN" sz="2400" b="1">
                <a:latin typeface="楷体_GB2312" pitchFamily="49" charset="-122"/>
                <a:ea typeface="楷体_GB2312" pitchFamily="49" charset="-122"/>
              </a:rPr>
              <a:t>   a</a:t>
            </a:r>
            <a:r>
              <a:rPr lang="zh-CN" altLang="en-US" sz="2400" b="1">
                <a:latin typeface="楷体_GB2312" pitchFamily="49" charset="-122"/>
                <a:ea typeface="楷体_GB2312" pitchFamily="49" charset="-122"/>
              </a:rPr>
              <a:t>）图</a:t>
            </a:r>
            <a:r>
              <a:rPr lang="en-US" altLang="zh-CN" sz="2400" b="1">
                <a:latin typeface="楷体_GB2312" pitchFamily="49" charset="-122"/>
                <a:ea typeface="楷体_GB2312" pitchFamily="49" charset="-122"/>
              </a:rPr>
              <a:t>lYA</a:t>
            </a:r>
            <a:r>
              <a:rPr lang="zh-CN" altLang="en-US" sz="2400" b="1">
                <a:latin typeface="楷体_GB2312" pitchFamily="49" charset="-122"/>
                <a:ea typeface="楷体_GB2312" pitchFamily="49" charset="-122"/>
              </a:rPr>
              <a:t>得电，活塞下行</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回油路上就存在着一定的背压</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只要将这个背压调得能支承住活塞和与之相连的工作部件自重</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活塞就可以平稳地下落。当换向阀处于中位时，活塞就停止运动</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不再继续下移。</a:t>
            </a:r>
            <a:endParaRPr lang="en-US" altLang="zh-CN" sz="2400" b="1">
              <a:solidFill>
                <a:srgbClr val="FF0000"/>
              </a:solidFill>
              <a:latin typeface="楷体_GB2312" pitchFamily="49" charset="-122"/>
              <a:ea typeface="楷体_GB2312" pitchFamily="49" charset="-122"/>
            </a:endParaRPr>
          </a:p>
          <a:p>
            <a:pPr algn="just" eaLnBrk="1" hangingPunct="1">
              <a:lnSpc>
                <a:spcPct val="150000"/>
              </a:lnSpc>
              <a:spcBef>
                <a:spcPct val="0"/>
              </a:spcBef>
              <a:buClrTx/>
              <a:buSzTx/>
              <a:buFontTx/>
              <a:buNone/>
            </a:pPr>
            <a:r>
              <a:rPr lang="en-US" altLang="zh-CN" sz="2400" b="1">
                <a:solidFill>
                  <a:srgbClr val="FF0000"/>
                </a:solidFill>
                <a:latin typeface="楷体_GB2312" pitchFamily="49" charset="-122"/>
                <a:ea typeface="楷体_GB2312" pitchFamily="49" charset="-122"/>
              </a:rPr>
              <a:t>   </a:t>
            </a:r>
            <a:r>
              <a:rPr lang="en-US" altLang="zh-CN" sz="2400" b="1">
                <a:latin typeface="楷体_GB2312" pitchFamily="49" charset="-122"/>
                <a:ea typeface="楷体_GB2312" pitchFamily="49" charset="-122"/>
              </a:rPr>
              <a:t>b</a:t>
            </a:r>
            <a:r>
              <a:rPr lang="zh-CN" altLang="en-US" sz="2400" b="1">
                <a:latin typeface="楷体_GB2312" pitchFamily="49" charset="-122"/>
                <a:ea typeface="楷体_GB2312" pitchFamily="49" charset="-122"/>
              </a:rPr>
              <a:t>）图活塞下行</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控制压力油打开液控顺序阀</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背压消失</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因而回路效率较高</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当停止工作时</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液控顺序阀关闭以防止活塞和工作部件因自重而下降。这种平衡回路的优点是</a:t>
            </a:r>
            <a:r>
              <a:rPr lang="zh-CN" altLang="en-US" sz="2400" b="1">
                <a:solidFill>
                  <a:srgbClr val="FF0000"/>
                </a:solidFill>
                <a:latin typeface="楷体_GB2312" pitchFamily="49" charset="-122"/>
                <a:ea typeface="楷体_GB2312" pitchFamily="49" charset="-122"/>
              </a:rPr>
              <a:t>只有上腔进油时活塞才下行</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比较安全可靠；缺点是</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活塞下行时平稳性较差。</a:t>
            </a:r>
          </a:p>
        </p:txBody>
      </p:sp>
      <p:sp>
        <p:nvSpPr>
          <p:cNvPr id="6" name="Rectangle 12"/>
          <p:cNvSpPr>
            <a:spLocks noChangeArrowheads="1"/>
          </p:cNvSpPr>
          <p:nvPr/>
        </p:nvSpPr>
        <p:spPr bwMode="auto">
          <a:xfrm>
            <a:off x="4283968" y="116632"/>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35284145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5"/>
          <p:cNvSpPr>
            <a:spLocks noChangeArrowheads="1"/>
          </p:cNvSpPr>
          <p:nvPr/>
        </p:nvSpPr>
        <p:spPr bwMode="auto">
          <a:xfrm>
            <a:off x="244475" y="1065213"/>
            <a:ext cx="227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9.2.5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平衡回路</a:t>
            </a:r>
          </a:p>
        </p:txBody>
      </p:sp>
      <p:sp>
        <p:nvSpPr>
          <p:cNvPr id="50179" name="灯片编号占位符 3"/>
          <p:cNvSpPr>
            <a:spLocks noGrp="1"/>
          </p:cNvSpPr>
          <p:nvPr>
            <p:ph type="sldNum" sz="quarter" idx="4294967295"/>
          </p:nvPr>
        </p:nvSpPr>
        <p:spPr bwMode="auto">
          <a:xfrm>
            <a:off x="8096250" y="6524625"/>
            <a:ext cx="652463" cy="73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0"/>
              </a:spcBef>
              <a:buClrTx/>
              <a:buSzTx/>
              <a:buFontTx/>
              <a:buNone/>
            </a:pPr>
            <a:endParaRPr lang="en-US" altLang="zh-CN" sz="1000">
              <a:latin typeface="Arial" panose="020B0604020202020204" pitchFamily="34" charset="0"/>
              <a:ea typeface="宋体" panose="02010600030101010101" pitchFamily="2" charset="-122"/>
            </a:endParaRPr>
          </a:p>
        </p:txBody>
      </p:sp>
      <p:sp>
        <p:nvSpPr>
          <p:cNvPr id="7" name="Text Box 2053"/>
          <p:cNvSpPr txBox="1">
            <a:spLocks noChangeArrowheads="1"/>
          </p:cNvSpPr>
          <p:nvPr/>
        </p:nvSpPr>
        <p:spPr bwMode="auto">
          <a:xfrm>
            <a:off x="244475" y="1790700"/>
            <a:ext cx="4435475" cy="27209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20000"/>
              </a:lnSpc>
              <a:spcBef>
                <a:spcPct val="0"/>
              </a:spcBef>
              <a:buClrTx/>
              <a:buSzTx/>
              <a:buFontTx/>
              <a:buNone/>
            </a:pPr>
            <a:r>
              <a:rPr lang="zh-CN" altLang="en-US" sz="2400" dirty="0">
                <a:latin typeface="仿宋_GB2312" pitchFamily="49" charset="-122"/>
                <a:ea typeface="仿宋_GB2312" pitchFamily="49" charset="-122"/>
              </a:rPr>
              <a:t>调节单向顺序阀</a:t>
            </a:r>
            <a:r>
              <a:rPr lang="en-US" altLang="zh-CN" sz="2400" dirty="0">
                <a:latin typeface="仿宋_GB2312" pitchFamily="49" charset="-122"/>
                <a:ea typeface="仿宋_GB2312" pitchFamily="49" charset="-122"/>
              </a:rPr>
              <a:t>1</a:t>
            </a:r>
            <a:r>
              <a:rPr lang="zh-CN" altLang="en-US" sz="2400" dirty="0">
                <a:latin typeface="仿宋_GB2312" pitchFamily="49" charset="-122"/>
                <a:ea typeface="仿宋_GB2312" pitchFamily="49" charset="-122"/>
              </a:rPr>
              <a:t>的开启压力</a:t>
            </a:r>
            <a:r>
              <a:rPr lang="en-US" altLang="zh-CN" sz="2400" dirty="0">
                <a:latin typeface="仿宋_GB2312" pitchFamily="49" charset="-122"/>
                <a:ea typeface="仿宋_GB2312" pitchFamily="49" charset="-122"/>
              </a:rPr>
              <a:t>,</a:t>
            </a:r>
            <a:r>
              <a:rPr lang="zh-CN" altLang="en-US" sz="2400" dirty="0">
                <a:latin typeface="仿宋_GB2312" pitchFamily="49" charset="-122"/>
                <a:ea typeface="仿宋_GB2312" pitchFamily="49" charset="-122"/>
              </a:rPr>
              <a:t>使其稍大于立式液压缸下腔的背压</a:t>
            </a:r>
            <a:r>
              <a:rPr lang="en-US" altLang="zh-CN" sz="2400" dirty="0">
                <a:latin typeface="仿宋_GB2312" pitchFamily="49" charset="-122"/>
                <a:ea typeface="仿宋_GB2312" pitchFamily="49" charset="-122"/>
              </a:rPr>
              <a:t>.</a:t>
            </a:r>
            <a:r>
              <a:rPr lang="zh-CN" altLang="en-US" sz="2400" dirty="0">
                <a:latin typeface="仿宋_GB2312" pitchFamily="49" charset="-122"/>
                <a:ea typeface="仿宋_GB2312" pitchFamily="49" charset="-122"/>
              </a:rPr>
              <a:t>活塞下行时</a:t>
            </a:r>
            <a:r>
              <a:rPr lang="en-US" altLang="zh-CN" sz="2400" dirty="0">
                <a:latin typeface="仿宋_GB2312" pitchFamily="49" charset="-122"/>
                <a:ea typeface="仿宋_GB2312" pitchFamily="49" charset="-122"/>
              </a:rPr>
              <a:t>,</a:t>
            </a:r>
            <a:r>
              <a:rPr lang="zh-CN" altLang="en-US" sz="2400" dirty="0">
                <a:latin typeface="仿宋_GB2312" pitchFamily="49" charset="-122"/>
                <a:ea typeface="仿宋_GB2312" pitchFamily="49" charset="-122"/>
              </a:rPr>
              <a:t>由于回路上存在一定背压支承重力负载</a:t>
            </a:r>
            <a:r>
              <a:rPr lang="en-US" altLang="zh-CN" sz="2400" dirty="0">
                <a:latin typeface="仿宋_GB2312" pitchFamily="49" charset="-122"/>
                <a:ea typeface="仿宋_GB2312" pitchFamily="49" charset="-122"/>
              </a:rPr>
              <a:t>,</a:t>
            </a:r>
            <a:r>
              <a:rPr lang="zh-CN" altLang="en-US" sz="2400" dirty="0">
                <a:latin typeface="仿宋_GB2312" pitchFamily="49" charset="-122"/>
                <a:ea typeface="仿宋_GB2312" pitchFamily="49" charset="-122"/>
              </a:rPr>
              <a:t>活塞将平稳下落</a:t>
            </a:r>
            <a:r>
              <a:rPr lang="en-US" altLang="zh-CN" sz="2400" dirty="0">
                <a:latin typeface="仿宋_GB2312" pitchFamily="49" charset="-122"/>
                <a:ea typeface="仿宋_GB2312" pitchFamily="49" charset="-122"/>
              </a:rPr>
              <a:t>;</a:t>
            </a:r>
            <a:r>
              <a:rPr lang="zh-CN" altLang="en-US" sz="2400" dirty="0">
                <a:latin typeface="仿宋_GB2312" pitchFamily="49" charset="-122"/>
                <a:ea typeface="仿宋_GB2312" pitchFamily="49" charset="-122"/>
              </a:rPr>
              <a:t>换向阀处于中位时</a:t>
            </a:r>
            <a:r>
              <a:rPr lang="en-US" altLang="zh-CN" sz="2400" dirty="0">
                <a:latin typeface="仿宋_GB2312" pitchFamily="49" charset="-122"/>
                <a:ea typeface="仿宋_GB2312" pitchFamily="49" charset="-122"/>
              </a:rPr>
              <a:t>,</a:t>
            </a:r>
            <a:r>
              <a:rPr lang="zh-CN" altLang="en-US" sz="2400" dirty="0">
                <a:latin typeface="仿宋_GB2312" pitchFamily="49" charset="-122"/>
                <a:ea typeface="仿宋_GB2312" pitchFamily="49" charset="-122"/>
              </a:rPr>
              <a:t>活塞停止运动</a:t>
            </a:r>
            <a:r>
              <a:rPr lang="en-US" altLang="zh-CN" sz="2400" dirty="0">
                <a:latin typeface="仿宋_GB2312" pitchFamily="49" charset="-122"/>
                <a:ea typeface="仿宋_GB2312" pitchFamily="49" charset="-122"/>
              </a:rPr>
              <a:t>.</a:t>
            </a:r>
          </a:p>
        </p:txBody>
      </p:sp>
      <p:grpSp>
        <p:nvGrpSpPr>
          <p:cNvPr id="50181" name="Group 2055"/>
          <p:cNvGrpSpPr>
            <a:grpSpLocks/>
          </p:cNvGrpSpPr>
          <p:nvPr/>
        </p:nvGrpSpPr>
        <p:grpSpPr bwMode="auto">
          <a:xfrm>
            <a:off x="4932363" y="1125538"/>
            <a:ext cx="4680197" cy="5472112"/>
            <a:chOff x="235" y="1152"/>
            <a:chExt cx="2602" cy="3339"/>
          </a:xfrm>
        </p:grpSpPr>
        <p:sp>
          <p:nvSpPr>
            <p:cNvPr id="50186" name="Text Box 2056"/>
            <p:cNvSpPr txBox="1">
              <a:spLocks noChangeArrowheads="1"/>
            </p:cNvSpPr>
            <p:nvPr/>
          </p:nvSpPr>
          <p:spPr bwMode="auto">
            <a:xfrm>
              <a:off x="235" y="4267"/>
              <a:ext cx="2602" cy="2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1800">
                  <a:latin typeface="Arial" panose="020B0604020202020204" pitchFamily="34" charset="0"/>
                  <a:ea typeface="宋体" panose="02010600030101010101" pitchFamily="2" charset="-122"/>
                </a:rPr>
                <a:t> 用单向顺序阀的平衡回路 </a:t>
              </a:r>
            </a:p>
          </p:txBody>
        </p:sp>
        <p:graphicFrame>
          <p:nvGraphicFramePr>
            <p:cNvPr id="50187" name="Object 2"/>
            <p:cNvGraphicFramePr>
              <a:graphicFrameLocks noChangeAspect="1"/>
            </p:cNvGraphicFramePr>
            <p:nvPr/>
          </p:nvGraphicFramePr>
          <p:xfrm>
            <a:off x="432" y="1152"/>
            <a:ext cx="1632" cy="2880"/>
          </p:xfrm>
          <a:graphic>
            <a:graphicData uri="http://schemas.openxmlformats.org/presentationml/2006/ole">
              <mc:AlternateContent xmlns:mc="http://schemas.openxmlformats.org/markup-compatibility/2006">
                <mc:Choice xmlns:v="urn:schemas-microsoft-com:vml" Requires="v">
                  <p:oleObj spid="_x0000_s11293" name="CorelDRAW" r:id="rId3" imgW="1400175" imgH="2714625" progId="CorelDRAW.Graphic.9">
                    <p:embed/>
                  </p:oleObj>
                </mc:Choice>
                <mc:Fallback>
                  <p:oleObj name="CorelDRAW" r:id="rId3" imgW="1400175" imgH="2714625" progId="CorelDRAW.Graphic.9">
                    <p:embed/>
                    <p:pic>
                      <p:nvPicPr>
                        <p:cNvPr id="50187"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1152"/>
                          <a:ext cx="1632" cy="2880"/>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3" name="Group 2059"/>
          <p:cNvGrpSpPr>
            <a:grpSpLocks/>
          </p:cNvGrpSpPr>
          <p:nvPr/>
        </p:nvGrpSpPr>
        <p:grpSpPr bwMode="auto">
          <a:xfrm>
            <a:off x="2266950" y="3151188"/>
            <a:ext cx="3451225" cy="2578100"/>
            <a:chOff x="1528" y="1985"/>
            <a:chExt cx="2408" cy="1593"/>
          </a:xfrm>
        </p:grpSpPr>
        <p:sp>
          <p:nvSpPr>
            <p:cNvPr id="50184" name="Text Box 2054"/>
            <p:cNvSpPr txBox="1">
              <a:spLocks noChangeArrowheads="1"/>
            </p:cNvSpPr>
            <p:nvPr/>
          </p:nvSpPr>
          <p:spPr bwMode="auto">
            <a:xfrm>
              <a:off x="1528" y="3009"/>
              <a:ext cx="2256" cy="569"/>
            </a:xfrm>
            <a:prstGeom prst="rect">
              <a:avLst/>
            </a:prstGeom>
            <a:solidFill>
              <a:srgbClr val="CC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20000"/>
                </a:lnSpc>
                <a:spcBef>
                  <a:spcPct val="0"/>
                </a:spcBef>
                <a:buClrTx/>
                <a:buSzTx/>
                <a:buFontTx/>
                <a:buNone/>
              </a:pPr>
              <a:r>
                <a:rPr lang="zh-CN" altLang="en-US" sz="2400">
                  <a:latin typeface="仿宋_GB2312" pitchFamily="49" charset="-122"/>
                  <a:ea typeface="仿宋_GB2312" pitchFamily="49" charset="-122"/>
                </a:rPr>
                <a:t>此处的单向顺序阀又称为平衡阀</a:t>
              </a:r>
            </a:p>
          </p:txBody>
        </p:sp>
        <p:sp>
          <p:nvSpPr>
            <p:cNvPr id="50185" name="Line 2058"/>
            <p:cNvSpPr>
              <a:spLocks noChangeShapeType="1"/>
            </p:cNvSpPr>
            <p:nvPr/>
          </p:nvSpPr>
          <p:spPr bwMode="auto">
            <a:xfrm flipV="1">
              <a:off x="2928" y="1985"/>
              <a:ext cx="1008" cy="912"/>
            </a:xfrm>
            <a:prstGeom prst="line">
              <a:avLst/>
            </a:prstGeom>
            <a:noFill/>
            <a:ln w="19050">
              <a:solidFill>
                <a:schemeClr val="accent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12" name="Rectangle 12"/>
          <p:cNvSpPr>
            <a:spLocks noChangeArrowheads="1"/>
          </p:cNvSpPr>
          <p:nvPr/>
        </p:nvSpPr>
        <p:spPr bwMode="auto">
          <a:xfrm>
            <a:off x="4292326" y="103171"/>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38319004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5"/>
          <p:cNvSpPr>
            <a:spLocks noChangeArrowheads="1"/>
          </p:cNvSpPr>
          <p:nvPr/>
        </p:nvSpPr>
        <p:spPr bwMode="auto">
          <a:xfrm>
            <a:off x="112713" y="1143000"/>
            <a:ext cx="227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9.2.6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保压回路</a:t>
            </a:r>
          </a:p>
        </p:txBody>
      </p:sp>
      <p:sp>
        <p:nvSpPr>
          <p:cNvPr id="40963" name="矩形 9"/>
          <p:cNvSpPr>
            <a:spLocks noChangeArrowheads="1"/>
          </p:cNvSpPr>
          <p:nvPr/>
        </p:nvSpPr>
        <p:spPr bwMode="auto">
          <a:xfrm>
            <a:off x="155575" y="1785938"/>
            <a:ext cx="8786813"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 typeface="Wingdings" panose="05000000000000000000" pitchFamily="2" charset="2"/>
              <a:buNone/>
            </a:pPr>
            <a:r>
              <a:rPr lang="zh-CN" altLang="en-US" sz="2400" b="1">
                <a:solidFill>
                  <a:srgbClr val="FF0066"/>
                </a:solidFill>
                <a:latin typeface="楷体_GB2312" pitchFamily="49" charset="-122"/>
                <a:ea typeface="楷体_GB2312" pitchFamily="49" charset="-122"/>
              </a:rPr>
              <a:t>   </a:t>
            </a:r>
            <a:r>
              <a:rPr lang="zh-CN" altLang="en-US" sz="2400" b="1">
                <a:solidFill>
                  <a:srgbClr val="FF0000"/>
                </a:solidFill>
                <a:latin typeface="楷体_GB2312" pitchFamily="49" charset="-122"/>
                <a:ea typeface="楷体_GB2312" pitchFamily="49" charset="-122"/>
              </a:rPr>
              <a:t>有的机械设备在工作过程中</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常常要求液压执行机构在其行程终止时</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保持压力一段时间</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这时需采用保压回路。所谓保压回路</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也就是</a:t>
            </a:r>
            <a:r>
              <a:rPr lang="zh-CN" altLang="en-US" sz="2400" b="1">
                <a:solidFill>
                  <a:srgbClr val="FF0000"/>
                </a:solidFill>
                <a:latin typeface="楷体_GB2312" pitchFamily="49" charset="-122"/>
                <a:ea typeface="楷体_GB2312" pitchFamily="49" charset="-122"/>
              </a:rPr>
              <a:t>使系统在液压缸不动或仅有工件变形所产生的微小位移下稳定地维持住压力</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最简单的保压回路是使用</a:t>
            </a:r>
            <a:r>
              <a:rPr lang="zh-CN" altLang="en-US" sz="2400" b="1">
                <a:solidFill>
                  <a:srgbClr val="FF0000"/>
                </a:solidFill>
                <a:latin typeface="楷体_GB2312" pitchFamily="49" charset="-122"/>
                <a:ea typeface="楷体_GB2312" pitchFamily="49" charset="-122"/>
              </a:rPr>
              <a:t>密封性能较好的液控单向阀</a:t>
            </a:r>
            <a:r>
              <a:rPr lang="zh-CN" altLang="en-US" sz="2400" b="1">
                <a:latin typeface="楷体_GB2312" pitchFamily="49" charset="-122"/>
                <a:ea typeface="楷体_GB2312" pitchFamily="49" charset="-122"/>
              </a:rPr>
              <a:t>的回路</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但是阀类元件处的泄漏使得这种回路的保压时间不能维持太久。</a:t>
            </a:r>
            <a:endParaRPr lang="en-US" altLang="zh-CN" sz="2400" b="1">
              <a:latin typeface="楷体_GB2312" pitchFamily="49" charset="-122"/>
              <a:ea typeface="楷体_GB2312" pitchFamily="49" charset="-122"/>
            </a:endParaRPr>
          </a:p>
          <a:p>
            <a:pPr algn="just" eaLnBrk="1" hangingPunct="1">
              <a:lnSpc>
                <a:spcPct val="150000"/>
              </a:lnSpc>
              <a:spcBef>
                <a:spcPct val="0"/>
              </a:spcBef>
              <a:buClrTx/>
              <a:buSzTx/>
              <a:buFont typeface="Wingdings" panose="05000000000000000000" pitchFamily="2" charset="2"/>
              <a:buNone/>
            </a:pPr>
            <a:r>
              <a:rPr lang="zh-CN" altLang="en-US" sz="2400" b="1">
                <a:latin typeface="楷体_GB2312" pitchFamily="49" charset="-122"/>
                <a:ea typeface="楷体_GB2312" pitchFamily="49" charset="-122"/>
              </a:rPr>
              <a:t>   分类：</a:t>
            </a:r>
            <a:r>
              <a:rPr lang="zh-CN" altLang="en-US" sz="2400" b="1">
                <a:solidFill>
                  <a:srgbClr val="FF0000"/>
                </a:solidFill>
                <a:latin typeface="楷体_GB2312" pitchFamily="49" charset="-122"/>
                <a:ea typeface="楷体_GB2312" pitchFamily="49" charset="-122"/>
              </a:rPr>
              <a:t>利用液压泵保压的保压回路、利用蓄能器的保压回路。</a:t>
            </a:r>
          </a:p>
        </p:txBody>
      </p:sp>
      <p:sp>
        <p:nvSpPr>
          <p:cNvPr id="5" name="Rectangle 12"/>
          <p:cNvSpPr>
            <a:spLocks noChangeArrowheads="1"/>
          </p:cNvSpPr>
          <p:nvPr/>
        </p:nvSpPr>
        <p:spPr bwMode="auto">
          <a:xfrm>
            <a:off x="3923928" y="260648"/>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202444394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15"/>
          <p:cNvSpPr>
            <a:spLocks noChangeArrowheads="1"/>
          </p:cNvSpPr>
          <p:nvPr/>
        </p:nvSpPr>
        <p:spPr bwMode="auto">
          <a:xfrm>
            <a:off x="112713" y="1049338"/>
            <a:ext cx="683392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  保压回路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利用液压泵保压的保压回路</a:t>
            </a:r>
          </a:p>
        </p:txBody>
      </p:sp>
      <p:sp>
        <p:nvSpPr>
          <p:cNvPr id="46083" name="矩形 6"/>
          <p:cNvSpPr>
            <a:spLocks noChangeArrowheads="1"/>
          </p:cNvSpPr>
          <p:nvPr/>
        </p:nvSpPr>
        <p:spPr bwMode="auto">
          <a:xfrm>
            <a:off x="214313" y="1857375"/>
            <a:ext cx="8742362"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Tx/>
              <a:buNone/>
            </a:pPr>
            <a:r>
              <a:rPr lang="zh-CN" altLang="en-US" sz="2400" b="1">
                <a:latin typeface="楷体_GB2312" pitchFamily="49" charset="-122"/>
                <a:ea typeface="楷体_GB2312" pitchFamily="49" charset="-122"/>
              </a:rPr>
              <a:t>利用液压泵的保压回路也就是在保压过程中</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液压泵仍以较高的压力</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保压所需压力</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工作</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此时</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若采用定量泵则压力油几乎全经溢流阀流回箱</a:t>
            </a:r>
            <a:r>
              <a:rPr lang="en-US" altLang="zh-CN" sz="2400" b="1">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系统功率损失大</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易发热</a:t>
            </a:r>
            <a:r>
              <a:rPr lang="en-US" altLang="zh-CN" sz="2400" b="1">
                <a:solidFill>
                  <a:srgbClr val="FF0000"/>
                </a:solidFill>
                <a:latin typeface="楷体_GB2312" pitchFamily="49" charset="-122"/>
                <a:ea typeface="楷体_GB2312" pitchFamily="49" charset="-122"/>
              </a:rPr>
              <a:t>,</a:t>
            </a:r>
            <a:r>
              <a:rPr lang="zh-CN" altLang="en-US" sz="2400" b="1">
                <a:latin typeface="楷体_GB2312" pitchFamily="49" charset="-122"/>
                <a:ea typeface="楷体_GB2312" pitchFamily="49" charset="-122"/>
              </a:rPr>
              <a:t>故只在小功率的系统且保压时间较短的场合下才使用；若采用变量泵，在保压时，泵的压力较高</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但输出流量几乎等于零。因而</a:t>
            </a:r>
            <a:r>
              <a:rPr lang="en-US" altLang="zh-CN" sz="2400" b="1">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液压系统的功率损失小，这种保压方法且能随泄漏量的变化而自动调整输出流量，因而其效率也较高。</a:t>
            </a:r>
          </a:p>
        </p:txBody>
      </p:sp>
      <p:sp>
        <p:nvSpPr>
          <p:cNvPr id="5" name="Rectangle 12"/>
          <p:cNvSpPr>
            <a:spLocks noChangeArrowheads="1"/>
          </p:cNvSpPr>
          <p:nvPr/>
        </p:nvSpPr>
        <p:spPr bwMode="auto">
          <a:xfrm>
            <a:off x="4283968" y="134830"/>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39903657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body" sz="half" idx="1"/>
          </p:nvPr>
        </p:nvSpPr>
        <p:spPr>
          <a:xfrm>
            <a:off x="1071563" y="1143000"/>
            <a:ext cx="5786437" cy="3571875"/>
          </a:xfrm>
        </p:spPr>
        <p:txBody>
          <a:bodyPr/>
          <a:lstStyle/>
          <a:p>
            <a:pPr algn="just" eaLnBrk="1" hangingPunct="1">
              <a:lnSpc>
                <a:spcPct val="250000"/>
              </a:lnSpc>
              <a:buFont typeface="Wingdings 3" panose="05040102010807070707" pitchFamily="18" charset="2"/>
              <a:buNone/>
            </a:pPr>
            <a:r>
              <a:rPr lang="zh-CN" altLang="en-US" sz="2400" b="1" dirty="0">
                <a:latin typeface="楷体_GB2312" pitchFamily="49" charset="-122"/>
                <a:ea typeface="楷体_GB2312" pitchFamily="49" charset="-122"/>
              </a:rPr>
              <a:t>液压基本回路分类：</a:t>
            </a:r>
          </a:p>
          <a:p>
            <a:pPr algn="just" eaLnBrk="1" hangingPunct="1">
              <a:lnSpc>
                <a:spcPct val="150000"/>
              </a:lnSpc>
              <a:buFont typeface="Wingdings" panose="05000000000000000000" pitchFamily="2" charset="2"/>
              <a:buChar char="ü"/>
            </a:pPr>
            <a:r>
              <a:rPr lang="zh-CN" altLang="en-US" sz="2400" b="1" dirty="0">
                <a:latin typeface="楷体_GB2312" pitchFamily="49" charset="-122"/>
                <a:ea typeface="楷体_GB2312" pitchFamily="49" charset="-122"/>
              </a:rPr>
              <a:t>压力控制回路</a:t>
            </a:r>
          </a:p>
          <a:p>
            <a:pPr algn="just" eaLnBrk="1" hangingPunct="1">
              <a:lnSpc>
                <a:spcPct val="150000"/>
              </a:lnSpc>
              <a:buFont typeface="Wingdings" panose="05000000000000000000" pitchFamily="2" charset="2"/>
              <a:buChar char="ü"/>
            </a:pPr>
            <a:r>
              <a:rPr lang="zh-CN" altLang="en-US" sz="2400" b="1" dirty="0">
                <a:latin typeface="楷体_GB2312" pitchFamily="49" charset="-122"/>
                <a:ea typeface="楷体_GB2312" pitchFamily="49" charset="-122"/>
              </a:rPr>
              <a:t>速度控制回路</a:t>
            </a:r>
          </a:p>
          <a:p>
            <a:pPr algn="just" eaLnBrk="1" hangingPunct="1">
              <a:lnSpc>
                <a:spcPct val="150000"/>
              </a:lnSpc>
              <a:buFont typeface="Wingdings" panose="05000000000000000000" pitchFamily="2" charset="2"/>
              <a:buChar char="ü"/>
            </a:pPr>
            <a:r>
              <a:rPr lang="zh-CN" altLang="en-US" sz="2400" b="1" dirty="0">
                <a:latin typeface="楷体_GB2312" pitchFamily="49" charset="-122"/>
                <a:ea typeface="楷体_GB2312" pitchFamily="49" charset="-122"/>
              </a:rPr>
              <a:t>多缸工作控制回路</a:t>
            </a:r>
          </a:p>
          <a:p>
            <a:pPr algn="just" eaLnBrk="1" hangingPunct="1">
              <a:lnSpc>
                <a:spcPct val="150000"/>
              </a:lnSpc>
              <a:buFont typeface="Wingdings" panose="05000000000000000000" pitchFamily="2" charset="2"/>
              <a:buChar char="ü"/>
            </a:pPr>
            <a:r>
              <a:rPr lang="zh-CN" altLang="en-US" sz="2400" b="1" dirty="0">
                <a:latin typeface="楷体_GB2312" pitchFamily="49" charset="-122"/>
                <a:ea typeface="楷体_GB2312" pitchFamily="49" charset="-122"/>
              </a:rPr>
              <a:t>其它回路</a:t>
            </a:r>
            <a:endParaRPr lang="en-US" altLang="zh-CN" sz="2400" b="1" dirty="0">
              <a:latin typeface="楷体_GB2312" pitchFamily="49" charset="-122"/>
              <a:ea typeface="楷体_GB2312" pitchFamily="49" charset="-122"/>
            </a:endParaRPr>
          </a:p>
        </p:txBody>
      </p:sp>
      <p:sp>
        <p:nvSpPr>
          <p:cNvPr id="15363" name="TextBox 3"/>
          <p:cNvSpPr txBox="1">
            <a:spLocks noChangeArrowheads="1"/>
          </p:cNvSpPr>
          <p:nvPr/>
        </p:nvSpPr>
        <p:spPr bwMode="auto">
          <a:xfrm>
            <a:off x="1071563" y="4762500"/>
            <a:ext cx="6062662"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2400" b="1">
                <a:solidFill>
                  <a:srgbClr val="FF0000"/>
                </a:solidFill>
                <a:latin typeface="楷体_GB2312" pitchFamily="49" charset="-122"/>
                <a:ea typeface="楷体_GB2312" pitchFamily="49" charset="-122"/>
              </a:rPr>
              <a:t>液压系统</a:t>
            </a:r>
            <a:r>
              <a:rPr lang="zh-CN" altLang="en-US" sz="2400" b="1">
                <a:latin typeface="楷体_GB2312" pitchFamily="49" charset="-122"/>
                <a:ea typeface="楷体_GB2312" pitchFamily="49" charset="-122"/>
              </a:rPr>
              <a:t>由</a:t>
            </a:r>
            <a:r>
              <a:rPr lang="zh-CN" altLang="en-US" sz="2400" b="1">
                <a:solidFill>
                  <a:srgbClr val="FF0000"/>
                </a:solidFill>
                <a:latin typeface="楷体_GB2312" pitchFamily="49" charset="-122"/>
                <a:ea typeface="楷体_GB2312" pitchFamily="49" charset="-122"/>
              </a:rPr>
              <a:t>一个</a:t>
            </a:r>
            <a:r>
              <a:rPr lang="zh-CN" altLang="en-US" sz="2400" b="1">
                <a:latin typeface="楷体_GB2312" pitchFamily="49" charset="-122"/>
                <a:ea typeface="楷体_GB2312" pitchFamily="49" charset="-122"/>
              </a:rPr>
              <a:t>或</a:t>
            </a:r>
            <a:r>
              <a:rPr lang="zh-CN" altLang="en-US" sz="2400" b="1">
                <a:solidFill>
                  <a:srgbClr val="FF0000"/>
                </a:solidFill>
                <a:latin typeface="楷体_GB2312" pitchFamily="49" charset="-122"/>
                <a:ea typeface="楷体_GB2312" pitchFamily="49" charset="-122"/>
              </a:rPr>
              <a:t>多个</a:t>
            </a:r>
            <a:r>
              <a:rPr lang="zh-CN" altLang="en-US" sz="2400" b="1">
                <a:latin typeface="楷体_GB2312" pitchFamily="49" charset="-122"/>
                <a:ea typeface="楷体_GB2312" pitchFamily="49" charset="-122"/>
              </a:rPr>
              <a:t>液压基本回路组成。</a:t>
            </a:r>
          </a:p>
          <a:p>
            <a:pPr eaLnBrk="1" hangingPunct="1">
              <a:spcBef>
                <a:spcPct val="0"/>
              </a:spcBef>
              <a:buClrTx/>
              <a:buSzTx/>
              <a:buFontTx/>
              <a:buNone/>
            </a:pPr>
            <a:endParaRPr lang="zh-CN" altLang="en-US" sz="1800">
              <a:latin typeface="Arial" panose="020B0604020202020204" pitchFamily="34" charset="0"/>
              <a:ea typeface="宋体" panose="02010600030101010101" pitchFamily="2" charset="-122"/>
            </a:endParaRPr>
          </a:p>
        </p:txBody>
      </p:sp>
      <p:sp>
        <p:nvSpPr>
          <p:cNvPr id="6" name="Rectangle 12"/>
          <p:cNvSpPr>
            <a:spLocks noChangeArrowheads="1"/>
          </p:cNvSpPr>
          <p:nvPr/>
        </p:nvSpPr>
        <p:spPr bwMode="auto">
          <a:xfrm>
            <a:off x="5605894" y="260648"/>
            <a:ext cx="2504212" cy="646331"/>
          </a:xfrm>
          <a:prstGeom prst="rect">
            <a:avLst/>
          </a:prstGeom>
          <a:noFill/>
          <a:ln w="9525">
            <a:noFill/>
            <a:miter lim="800000"/>
            <a:headEnd/>
            <a:tailEnd/>
          </a:ln>
          <a:effectLst/>
        </p:spPr>
        <p:txBody>
          <a:bodyPr wrap="none">
            <a:spAutoFit/>
          </a:bodyPr>
          <a:lstStyle/>
          <a:p>
            <a:pPr algn="just" eaLnBrk="1" hangingPunct="1">
              <a:defRPr/>
            </a:pPr>
            <a:r>
              <a:rPr lang="en-US" altLang="zh-CN" sz="3600" b="1" dirty="0">
                <a:latin typeface="+mj-ea"/>
                <a:ea typeface="+mj-ea"/>
              </a:rPr>
              <a:t>§9</a:t>
            </a:r>
            <a:r>
              <a:rPr lang="en-US" altLang="zh-CN" sz="3600" b="1" dirty="0">
                <a:latin typeface="+mn-ea"/>
                <a:ea typeface="+mn-ea"/>
              </a:rPr>
              <a:t>.1 </a:t>
            </a:r>
            <a:r>
              <a:rPr lang="zh-CN" altLang="en-US" sz="3600" b="1" dirty="0">
                <a:latin typeface="+mn-ea"/>
                <a:ea typeface="+mn-ea"/>
              </a:rPr>
              <a:t>概述</a:t>
            </a:r>
          </a:p>
        </p:txBody>
      </p:sp>
    </p:spTree>
    <p:extLst>
      <p:ext uri="{BB962C8B-B14F-4D97-AF65-F5344CB8AC3E}">
        <p14:creationId xmlns:p14="http://schemas.microsoft.com/office/powerpoint/2010/main" val="160322327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15"/>
          <p:cNvSpPr>
            <a:spLocks noChangeArrowheads="1"/>
          </p:cNvSpPr>
          <p:nvPr/>
        </p:nvSpPr>
        <p:spPr bwMode="auto">
          <a:xfrm>
            <a:off x="112713" y="1000125"/>
            <a:ext cx="611257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2)</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  保压回路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利用蓄能器的保压回路</a:t>
            </a:r>
          </a:p>
        </p:txBody>
      </p:sp>
      <p:sp>
        <p:nvSpPr>
          <p:cNvPr id="47107" name="矩形 6"/>
          <p:cNvSpPr>
            <a:spLocks noChangeArrowheads="1"/>
          </p:cNvSpPr>
          <p:nvPr/>
        </p:nvSpPr>
        <p:spPr bwMode="auto">
          <a:xfrm>
            <a:off x="170788" y="1648458"/>
            <a:ext cx="5500687" cy="408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20000"/>
              </a:lnSpc>
              <a:spcBef>
                <a:spcPct val="0"/>
              </a:spcBef>
              <a:buClrTx/>
              <a:buSzTx/>
              <a:buFont typeface="Wingdings" panose="05000000000000000000" pitchFamily="2" charset="2"/>
              <a:buNone/>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如图所示为利用虎钳做工件的夹紧。</a:t>
            </a:r>
            <a:endParaRPr lang="en-US" altLang="zh-CN" sz="2400" b="1" dirty="0">
              <a:latin typeface="楷体_GB2312" pitchFamily="49" charset="-122"/>
              <a:ea typeface="楷体_GB2312" pitchFamily="49" charset="-122"/>
            </a:endParaRPr>
          </a:p>
          <a:p>
            <a:pPr algn="just" eaLnBrk="1" hangingPunct="1">
              <a:lnSpc>
                <a:spcPct val="120000"/>
              </a:lnSpc>
              <a:spcBef>
                <a:spcPct val="0"/>
              </a:spcBef>
              <a:buClrTx/>
              <a:buSzTx/>
              <a:buFont typeface="Wingdings" panose="05000000000000000000" pitchFamily="2" charset="2"/>
              <a:buNone/>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换向阀左位时，虎钳夹紧，蓄能器充压，直到卸荷阀被打开卸载。</a:t>
            </a:r>
            <a:endParaRPr lang="en-US" altLang="zh-CN" sz="2400" b="1" dirty="0">
              <a:latin typeface="楷体_GB2312" pitchFamily="49" charset="-122"/>
              <a:ea typeface="楷体_GB2312" pitchFamily="49" charset="-122"/>
            </a:endParaRPr>
          </a:p>
          <a:p>
            <a:pPr algn="just" eaLnBrk="1" hangingPunct="1">
              <a:lnSpc>
                <a:spcPct val="120000"/>
              </a:lnSpc>
              <a:spcBef>
                <a:spcPct val="0"/>
              </a:spcBef>
              <a:buClrTx/>
              <a:buSzTx/>
              <a:buFont typeface="Wingdings" panose="05000000000000000000" pitchFamily="2" charset="2"/>
              <a:buNone/>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此时作用在活塞上的压力由蓄能器来维持并补充液压缸的漏油作用在活塞上，当工作压力降低到比卸荷阀所调定的压力还低时，卸荷阀又关闭，泵的液压油再继续送往蓄能器。</a:t>
            </a:r>
            <a:r>
              <a:rPr lang="zh-CN" altLang="en-US" sz="2400" b="1" dirty="0">
                <a:solidFill>
                  <a:srgbClr val="FF0000"/>
                </a:solidFill>
                <a:latin typeface="楷体_GB2312" pitchFamily="49" charset="-122"/>
                <a:ea typeface="楷体_GB2312" pitchFamily="49" charset="-122"/>
              </a:rPr>
              <a:t>本系统可节约能源并降低油温。</a:t>
            </a:r>
          </a:p>
        </p:txBody>
      </p:sp>
      <p:pic>
        <p:nvPicPr>
          <p:cNvPr id="47108" name="Picture 3"/>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9709"/>
          <a:stretch>
            <a:fillRect/>
          </a:stretch>
        </p:blipFill>
        <p:spPr bwMode="auto">
          <a:xfrm>
            <a:off x="5436096" y="1889126"/>
            <a:ext cx="3602038" cy="4192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09" name="TextBox 6"/>
          <p:cNvSpPr txBox="1">
            <a:spLocks noChangeArrowheads="1"/>
          </p:cNvSpPr>
          <p:nvPr/>
        </p:nvSpPr>
        <p:spPr bwMode="auto">
          <a:xfrm>
            <a:off x="5667375" y="6056313"/>
            <a:ext cx="35004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利用蓄能器的保压回路</a:t>
            </a:r>
          </a:p>
        </p:txBody>
      </p:sp>
      <p:sp>
        <p:nvSpPr>
          <p:cNvPr id="8" name="Rectangle 12"/>
          <p:cNvSpPr>
            <a:spLocks noChangeArrowheads="1"/>
          </p:cNvSpPr>
          <p:nvPr/>
        </p:nvSpPr>
        <p:spPr bwMode="auto">
          <a:xfrm>
            <a:off x="4211960" y="103980"/>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extLst>
      <p:ext uri="{BB962C8B-B14F-4D97-AF65-F5344CB8AC3E}">
        <p14:creationId xmlns:p14="http://schemas.microsoft.com/office/powerpoint/2010/main" val="301772889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15"/>
          <p:cNvSpPr>
            <a:spLocks noChangeArrowheads="1"/>
          </p:cNvSpPr>
          <p:nvPr/>
        </p:nvSpPr>
        <p:spPr bwMode="auto">
          <a:xfrm>
            <a:off x="112713" y="1143000"/>
            <a:ext cx="39501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3)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自动补偿式保压回路</a:t>
            </a:r>
          </a:p>
        </p:txBody>
      </p:sp>
      <p:sp>
        <p:nvSpPr>
          <p:cNvPr id="5" name="Rectangle 12"/>
          <p:cNvSpPr>
            <a:spLocks noChangeArrowheads="1"/>
          </p:cNvSpPr>
          <p:nvPr/>
        </p:nvSpPr>
        <p:spPr bwMode="auto">
          <a:xfrm>
            <a:off x="4283968" y="188640"/>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Tree>
    <p:controls>
      <mc:AlternateContent xmlns:mc="http://schemas.openxmlformats.org/markup-compatibility/2006">
        <mc:Choice xmlns:v="urn:schemas-microsoft-com:vml" Requires="v">
          <p:control spid="10269" r:id="rId2" imgW="8137440" imgH="4992840"/>
        </mc:Choice>
        <mc:Fallback>
          <p:control r:id="rId2" imgW="8137440" imgH="4992840">
            <p:pic>
              <p:nvPicPr>
                <p:cNvPr id="44036" name="ShockwaveFlash1"/>
                <p:cNvPicPr preferRelativeResize="0">
                  <a:picLocks noChangeArrowheads="1" noChangeShapeType="1"/>
                </p:cNvPicPr>
                <p:nvPr/>
              </p:nvPicPr>
              <p:blipFill>
                <a:blip r:embed="rId5"/>
                <a:srcRect/>
                <a:stretch>
                  <a:fillRect/>
                </a:stretch>
              </p:blipFill>
              <p:spPr bwMode="auto">
                <a:xfrm>
                  <a:off x="755650" y="1647825"/>
                  <a:ext cx="8137525" cy="4992688"/>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85955053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2"/>
          <p:cNvSpPr>
            <a:spLocks noChangeArrowheads="1"/>
          </p:cNvSpPr>
          <p:nvPr/>
        </p:nvSpPr>
        <p:spPr bwMode="auto">
          <a:xfrm>
            <a:off x="4283968" y="116632"/>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sp>
        <p:nvSpPr>
          <p:cNvPr id="6" name="Rectangle 15"/>
          <p:cNvSpPr>
            <a:spLocks noChangeArrowheads="1"/>
          </p:cNvSpPr>
          <p:nvPr/>
        </p:nvSpPr>
        <p:spPr bwMode="auto">
          <a:xfrm>
            <a:off x="112713" y="1143000"/>
            <a:ext cx="39501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3)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自动补偿式保压回路</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9592" y="1772816"/>
            <a:ext cx="8138865" cy="4993057"/>
          </a:xfrm>
          <a:prstGeom prst="rect">
            <a:avLst/>
          </a:prstGeom>
        </p:spPr>
      </p:pic>
    </p:spTree>
    <p:extLst>
      <p:ext uri="{BB962C8B-B14F-4D97-AF65-F5344CB8AC3E}">
        <p14:creationId xmlns:p14="http://schemas.microsoft.com/office/powerpoint/2010/main" val="7451179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15"/>
          <p:cNvSpPr>
            <a:spLocks noChangeArrowheads="1"/>
          </p:cNvSpPr>
          <p:nvPr/>
        </p:nvSpPr>
        <p:spPr bwMode="auto">
          <a:xfrm>
            <a:off x="244475" y="1065213"/>
            <a:ext cx="219162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9.2.7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卸压回路</a:t>
            </a:r>
          </a:p>
        </p:txBody>
      </p:sp>
      <p:sp>
        <p:nvSpPr>
          <p:cNvPr id="50179" name="灯片编号占位符 3"/>
          <p:cNvSpPr>
            <a:spLocks noGrp="1"/>
          </p:cNvSpPr>
          <p:nvPr>
            <p:ph type="sldNum" sz="quarter" idx="4294967295"/>
          </p:nvPr>
        </p:nvSpPr>
        <p:spPr bwMode="auto">
          <a:xfrm>
            <a:off x="8096250" y="6524625"/>
            <a:ext cx="652463" cy="730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0"/>
              </a:spcBef>
              <a:buClrTx/>
              <a:buSzTx/>
              <a:buFontTx/>
              <a:buNone/>
            </a:pPr>
            <a:endParaRPr lang="en-US" altLang="zh-CN" sz="1000">
              <a:latin typeface="Arial" panose="020B0604020202020204" pitchFamily="34" charset="0"/>
              <a:ea typeface="宋体" panose="02010600030101010101" pitchFamily="2" charset="-122"/>
            </a:endParaRPr>
          </a:p>
        </p:txBody>
      </p:sp>
      <p:sp>
        <p:nvSpPr>
          <p:cNvPr id="7" name="Text Box 2053"/>
          <p:cNvSpPr txBox="1">
            <a:spLocks noChangeArrowheads="1"/>
          </p:cNvSpPr>
          <p:nvPr/>
        </p:nvSpPr>
        <p:spPr bwMode="auto">
          <a:xfrm>
            <a:off x="467544" y="1916832"/>
            <a:ext cx="4047851" cy="40811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20000"/>
              </a:lnSpc>
              <a:spcBef>
                <a:spcPct val="0"/>
              </a:spcBef>
              <a:buClrTx/>
              <a:buSzTx/>
              <a:buFontTx/>
              <a:buNone/>
            </a:pPr>
            <a:r>
              <a:rPr lang="zh-CN" altLang="en-US" sz="2400" dirty="0">
                <a:latin typeface="仿宋_GB2312" pitchFamily="49" charset="-122"/>
                <a:ea typeface="仿宋_GB2312" pitchFamily="49" charset="-122"/>
              </a:rPr>
              <a:t>功用：使高压大容量液压缸中存储的能量缓缓释放，避免产生液压冲击。</a:t>
            </a:r>
            <a:endParaRPr lang="en-US" altLang="zh-CN" sz="2400" dirty="0">
              <a:latin typeface="仿宋_GB2312" pitchFamily="49" charset="-122"/>
              <a:ea typeface="仿宋_GB2312" pitchFamily="49" charset="-122"/>
            </a:endParaRPr>
          </a:p>
          <a:p>
            <a:pPr eaLnBrk="1" hangingPunct="1">
              <a:lnSpc>
                <a:spcPct val="120000"/>
              </a:lnSpc>
              <a:spcBef>
                <a:spcPct val="0"/>
              </a:spcBef>
              <a:buClrTx/>
              <a:buSzTx/>
              <a:buFontTx/>
              <a:buNone/>
            </a:pPr>
            <a:r>
              <a:rPr lang="zh-CN" altLang="en-US" sz="2400" dirty="0">
                <a:latin typeface="仿宋_GB2312" pitchFamily="49" charset="-122"/>
                <a:ea typeface="仿宋_GB2312" pitchFamily="49" charset="-122"/>
              </a:rPr>
              <a:t>如图所示为使用节流阀的卸压回路，换向阀中位时，通过阀</a:t>
            </a:r>
            <a:r>
              <a:rPr lang="en-US" altLang="zh-CN" sz="2400" dirty="0">
                <a:latin typeface="仿宋_GB2312" pitchFamily="49" charset="-122"/>
                <a:ea typeface="仿宋_GB2312" pitchFamily="49" charset="-122"/>
              </a:rPr>
              <a:t>6</a:t>
            </a:r>
            <a:r>
              <a:rPr lang="zh-CN" altLang="en-US" sz="2400" dirty="0">
                <a:latin typeface="仿宋_GB2312" pitchFamily="49" charset="-122"/>
                <a:ea typeface="仿宋_GB2312" pitchFamily="49" charset="-122"/>
              </a:rPr>
              <a:t>、</a:t>
            </a:r>
            <a:r>
              <a:rPr lang="en-US" altLang="zh-CN" sz="2400" dirty="0">
                <a:latin typeface="仿宋_GB2312" pitchFamily="49" charset="-122"/>
                <a:ea typeface="仿宋_GB2312" pitchFamily="49" charset="-122"/>
              </a:rPr>
              <a:t>7</a:t>
            </a:r>
            <a:r>
              <a:rPr lang="zh-CN" altLang="en-US" sz="2400" dirty="0">
                <a:latin typeface="仿宋_GB2312" pitchFamily="49" charset="-122"/>
                <a:ea typeface="仿宋_GB2312" pitchFamily="49" charset="-122"/>
              </a:rPr>
              <a:t>、</a:t>
            </a:r>
            <a:r>
              <a:rPr lang="en-US" altLang="zh-CN" sz="2400" dirty="0">
                <a:latin typeface="仿宋_GB2312" pitchFamily="49" charset="-122"/>
                <a:ea typeface="仿宋_GB2312" pitchFamily="49" charset="-122"/>
              </a:rPr>
              <a:t>5</a:t>
            </a:r>
            <a:r>
              <a:rPr lang="zh-CN" altLang="en-US" sz="2400" dirty="0">
                <a:latin typeface="仿宋_GB2312" pitchFamily="49" charset="-122"/>
                <a:ea typeface="仿宋_GB2312" pitchFamily="49" charset="-122"/>
              </a:rPr>
              <a:t>卸压至压力继电器</a:t>
            </a:r>
            <a:r>
              <a:rPr lang="en-US" altLang="zh-CN" sz="2400" dirty="0">
                <a:latin typeface="仿宋_GB2312" pitchFamily="49" charset="-122"/>
                <a:ea typeface="仿宋_GB2312" pitchFamily="49" charset="-122"/>
              </a:rPr>
              <a:t>4</a:t>
            </a:r>
            <a:r>
              <a:rPr lang="zh-CN" altLang="en-US" sz="2400" dirty="0">
                <a:latin typeface="仿宋_GB2312" pitchFamily="49" charset="-122"/>
                <a:ea typeface="仿宋_GB2312" pitchFamily="49" charset="-122"/>
              </a:rPr>
              <a:t>的调定压力后，换向阀</a:t>
            </a:r>
            <a:r>
              <a:rPr lang="en-US" altLang="zh-CN" sz="2400" dirty="0">
                <a:latin typeface="仿宋_GB2312" pitchFamily="49" charset="-122"/>
                <a:ea typeface="仿宋_GB2312" pitchFamily="49" charset="-122"/>
              </a:rPr>
              <a:t>5</a:t>
            </a:r>
            <a:r>
              <a:rPr lang="zh-CN" altLang="en-US" sz="2400" dirty="0">
                <a:latin typeface="仿宋_GB2312" pitchFamily="49" charset="-122"/>
                <a:ea typeface="仿宋_GB2312" pitchFamily="49" charset="-122"/>
              </a:rPr>
              <a:t>切换至左位，液压缸上腔油进入副油箱。</a:t>
            </a:r>
            <a:endParaRPr lang="en-US" altLang="zh-CN" sz="2400" dirty="0">
              <a:latin typeface="仿宋_GB2312" pitchFamily="49" charset="-122"/>
              <a:ea typeface="仿宋_GB2312" pitchFamily="49" charset="-122"/>
            </a:endParaRPr>
          </a:p>
        </p:txBody>
      </p:sp>
      <p:sp>
        <p:nvSpPr>
          <p:cNvPr id="12" name="Rectangle 12"/>
          <p:cNvSpPr>
            <a:spLocks noChangeArrowheads="1"/>
          </p:cNvSpPr>
          <p:nvPr/>
        </p:nvSpPr>
        <p:spPr bwMode="auto">
          <a:xfrm>
            <a:off x="4292326" y="103171"/>
            <a:ext cx="4357687" cy="646113"/>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压力控制回路</a:t>
            </a:r>
          </a:p>
        </p:txBody>
      </p:sp>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sharpenSoften amount="4000"/>
                    </a14:imgEffect>
                    <a14:imgEffect>
                      <a14:brightnessContrast bright="25000" contrast="58000"/>
                    </a14:imgEffect>
                  </a14:imgLayer>
                </a14:imgProps>
              </a:ext>
              <a:ext uri="{28A0092B-C50C-407E-A947-70E740481C1C}">
                <a14:useLocalDpi xmlns:a14="http://schemas.microsoft.com/office/drawing/2010/main" val="0"/>
              </a:ext>
            </a:extLst>
          </a:blip>
          <a:stretch>
            <a:fillRect/>
          </a:stretch>
        </p:blipFill>
        <p:spPr>
          <a:xfrm>
            <a:off x="4515395" y="1028342"/>
            <a:ext cx="3859549" cy="5496283"/>
          </a:xfrm>
          <a:prstGeom prst="rect">
            <a:avLst/>
          </a:prstGeom>
        </p:spPr>
      </p:pic>
      <p:pic>
        <p:nvPicPr>
          <p:cNvPr id="8" name="9Z7.EPS" descr="id:2147507373;FounderCES">
            <a:extLst>
              <a:ext uri="{FF2B5EF4-FFF2-40B4-BE49-F238E27FC236}">
                <a16:creationId xmlns:a16="http://schemas.microsoft.com/office/drawing/2014/main" id="{59FBE446-EBC8-4C88-99D7-339F7A7D4E53}"/>
              </a:ext>
            </a:extLst>
          </p:cNvPr>
          <p:cNvPicPr/>
          <p:nvPr/>
        </p:nvPicPr>
        <p:blipFill>
          <a:blip r:embed="rId4" cstate="print"/>
          <a:stretch>
            <a:fillRect/>
          </a:stretch>
        </p:blipFill>
        <p:spPr>
          <a:xfrm>
            <a:off x="4515394" y="1053742"/>
            <a:ext cx="3945038" cy="4552139"/>
          </a:xfrm>
          <a:prstGeom prst="rect">
            <a:avLst/>
          </a:prstGeom>
        </p:spPr>
      </p:pic>
      <p:sp>
        <p:nvSpPr>
          <p:cNvPr id="9" name="矩形 8">
            <a:extLst>
              <a:ext uri="{FF2B5EF4-FFF2-40B4-BE49-F238E27FC236}">
                <a16:creationId xmlns:a16="http://schemas.microsoft.com/office/drawing/2014/main" id="{35AA65AD-B9B7-487B-9E22-EE9724245875}"/>
              </a:ext>
            </a:extLst>
          </p:cNvPr>
          <p:cNvSpPr/>
          <p:nvPr/>
        </p:nvSpPr>
        <p:spPr>
          <a:xfrm>
            <a:off x="3995936" y="5543572"/>
            <a:ext cx="4572000" cy="1015663"/>
          </a:xfrm>
          <a:prstGeom prst="rect">
            <a:avLst/>
          </a:prstGeom>
          <a:solidFill>
            <a:schemeClr val="bg1"/>
          </a:solidFill>
        </p:spPr>
        <p:txBody>
          <a:bodyPr>
            <a:spAutoFit/>
          </a:bodyPr>
          <a:lstStyle/>
          <a:p>
            <a:pPr indent="228600" algn="ctr">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9-7</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使用节流阀的卸压回路</a:t>
            </a:r>
            <a:endParaRPr lang="zh-CN" altLang="zh-CN" sz="2400" dirty="0">
              <a:solidFill>
                <a:srgbClr val="000000"/>
              </a:solidFill>
              <a:latin typeface="NEU-BZ-S92"/>
              <a:ea typeface="方正书宋_GBK"/>
              <a:cs typeface="Times New Roman" panose="02020603050405020304" pitchFamily="18" charset="0"/>
            </a:endParaRPr>
          </a:p>
          <a:p>
            <a:pPr indent="203200" algn="ctr">
              <a:spcAft>
                <a:spcPts val="0"/>
              </a:spcAft>
            </a:pP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溢流阀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液控单向阀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副油箱</a:t>
            </a:r>
            <a:endParaRPr lang="zh-CN" altLang="zh-CN" dirty="0">
              <a:solidFill>
                <a:srgbClr val="000000"/>
              </a:solidFill>
              <a:latin typeface="NEU-BZ-S92"/>
              <a:ea typeface="方正书宋_GBK"/>
              <a:cs typeface="Times New Roman" panose="02020603050405020304" pitchFamily="18" charset="0"/>
            </a:endParaRPr>
          </a:p>
          <a:p>
            <a:pPr algn="ctr">
              <a:spcAft>
                <a:spcPts val="0"/>
              </a:spcAft>
            </a:pP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压力继电器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换向阀</a:t>
            </a:r>
            <a:endParaRPr lang="zh-CN" altLang="zh-CN" dirty="0">
              <a:solidFill>
                <a:srgbClr val="000000"/>
              </a:solidFill>
              <a:latin typeface="NEU-BZ-S92"/>
              <a:ea typeface="方正书宋_GBK"/>
              <a:cs typeface="Times New Roman" panose="02020603050405020304" pitchFamily="18" charset="0"/>
            </a:endParaRPr>
          </a:p>
          <a:p>
            <a:pPr algn="ctr">
              <a:spcAft>
                <a:spcPts val="0"/>
              </a:spcAft>
            </a:pP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节流阀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单向阀</a:t>
            </a:r>
            <a:endParaRPr lang="zh-CN" altLang="zh-CN"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17626398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body" sz="half" idx="1"/>
          </p:nvPr>
        </p:nvSpPr>
        <p:spPr>
          <a:xfrm>
            <a:off x="2268538" y="1341438"/>
            <a:ext cx="5784850" cy="3571875"/>
          </a:xfrm>
        </p:spPr>
        <p:txBody>
          <a:bodyPr/>
          <a:lstStyle/>
          <a:p>
            <a:pPr algn="just" eaLnBrk="1" hangingPunct="1">
              <a:lnSpc>
                <a:spcPct val="250000"/>
              </a:lnSpc>
              <a:buFont typeface="Wingdings 3" panose="05040102010807070707" pitchFamily="18" charset="2"/>
              <a:buNone/>
            </a:pPr>
            <a:r>
              <a:rPr lang="zh-CN" altLang="en-US" sz="2800" b="1">
                <a:latin typeface="楷体_GB2312" pitchFamily="49" charset="-122"/>
                <a:ea typeface="楷体_GB2312" pitchFamily="49" charset="-122"/>
              </a:rPr>
              <a:t>速度控制回路包括：</a:t>
            </a:r>
          </a:p>
          <a:p>
            <a:pPr algn="just" eaLnBrk="1" hangingPunct="1">
              <a:lnSpc>
                <a:spcPct val="200000"/>
              </a:lnSpc>
              <a:buFont typeface="Wingdings" panose="05000000000000000000" pitchFamily="2" charset="2"/>
              <a:buChar char="ü"/>
            </a:pPr>
            <a:r>
              <a:rPr lang="zh-CN" altLang="en-US" sz="2800" b="1">
                <a:latin typeface="楷体_GB2312" pitchFamily="49" charset="-122"/>
                <a:ea typeface="楷体_GB2312" pitchFamily="49" charset="-122"/>
              </a:rPr>
              <a:t>调速回路</a:t>
            </a:r>
            <a:endParaRPr lang="en-US" altLang="zh-CN" sz="2800" b="1">
              <a:latin typeface="楷体_GB2312" pitchFamily="49" charset="-122"/>
              <a:ea typeface="楷体_GB2312" pitchFamily="49" charset="-122"/>
            </a:endParaRPr>
          </a:p>
          <a:p>
            <a:pPr algn="just" eaLnBrk="1" hangingPunct="1">
              <a:lnSpc>
                <a:spcPct val="200000"/>
              </a:lnSpc>
              <a:buFont typeface="Wingdings" panose="05000000000000000000" pitchFamily="2" charset="2"/>
              <a:buChar char="ü"/>
            </a:pPr>
            <a:r>
              <a:rPr lang="zh-CN" altLang="en-US" sz="2800" b="1">
                <a:latin typeface="楷体_GB2312" pitchFamily="49" charset="-122"/>
                <a:ea typeface="楷体_GB2312" pitchFamily="49" charset="-122"/>
              </a:rPr>
              <a:t>快速运动回路</a:t>
            </a:r>
            <a:endParaRPr lang="en-US" altLang="zh-CN" sz="2800" b="1">
              <a:latin typeface="楷体_GB2312" pitchFamily="49" charset="-122"/>
              <a:ea typeface="楷体_GB2312" pitchFamily="49" charset="-122"/>
            </a:endParaRPr>
          </a:p>
          <a:p>
            <a:pPr algn="just" eaLnBrk="1" hangingPunct="1">
              <a:lnSpc>
                <a:spcPct val="200000"/>
              </a:lnSpc>
              <a:buFont typeface="Wingdings" panose="05000000000000000000" pitchFamily="2" charset="2"/>
              <a:buChar char="ü"/>
            </a:pPr>
            <a:r>
              <a:rPr lang="zh-CN" altLang="en-US" sz="2800" b="1">
                <a:latin typeface="楷体_GB2312" pitchFamily="49" charset="-122"/>
                <a:ea typeface="楷体_GB2312" pitchFamily="49" charset="-122"/>
              </a:rPr>
              <a:t>速度换接回路</a:t>
            </a:r>
            <a:endParaRPr lang="en-US" altLang="zh-CN" sz="2800" b="1">
              <a:latin typeface="楷体_GB2312" pitchFamily="49" charset="-122"/>
              <a:ea typeface="楷体_GB2312" pitchFamily="49" charset="-122"/>
            </a:endParaRPr>
          </a:p>
        </p:txBody>
      </p:sp>
      <p:sp>
        <p:nvSpPr>
          <p:cNvPr id="4" name="Rectangle 12"/>
          <p:cNvSpPr>
            <a:spLocks noChangeArrowheads="1"/>
          </p:cNvSpPr>
          <p:nvPr/>
        </p:nvSpPr>
        <p:spPr bwMode="auto">
          <a:xfrm>
            <a:off x="4174624"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 </a:t>
            </a:r>
            <a:r>
              <a:rPr lang="zh-CN" altLang="en-US" sz="3600" b="1" dirty="0">
                <a:latin typeface="+mn-ea"/>
                <a:ea typeface="+mn-ea"/>
              </a:rPr>
              <a:t>速度控制回路</a:t>
            </a:r>
          </a:p>
        </p:txBody>
      </p:sp>
    </p:spTree>
    <p:extLst>
      <p:ext uri="{BB962C8B-B14F-4D97-AF65-F5344CB8AC3E}">
        <p14:creationId xmlns:p14="http://schemas.microsoft.com/office/powerpoint/2010/main" val="11561608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15"/>
          <p:cNvSpPr>
            <a:spLocks noChangeArrowheads="1"/>
          </p:cNvSpPr>
          <p:nvPr/>
        </p:nvSpPr>
        <p:spPr bwMode="auto">
          <a:xfrm>
            <a:off x="112713" y="1285875"/>
            <a:ext cx="33473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9.2.1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快速运动回路</a:t>
            </a:r>
          </a:p>
        </p:txBody>
      </p:sp>
      <p:sp>
        <p:nvSpPr>
          <p:cNvPr id="53251" name="矩形 8"/>
          <p:cNvSpPr>
            <a:spLocks noChangeArrowheads="1"/>
          </p:cNvSpPr>
          <p:nvPr/>
        </p:nvSpPr>
        <p:spPr bwMode="auto">
          <a:xfrm>
            <a:off x="130175" y="2298700"/>
            <a:ext cx="892968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a:latin typeface="楷体_GB2312" pitchFamily="49" charset="-122"/>
                <a:ea typeface="楷体_GB2312" pitchFamily="49" charset="-122"/>
              </a:rPr>
              <a:t>   快速运动回路又称增速回路</a:t>
            </a:r>
            <a:r>
              <a:rPr lang="en-US" altLang="zh-CN" sz="2400" b="1">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其功用在于使液压执行元件在空载时获得所需的高速</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以提高系统的工作效率或充分利用功率。</a:t>
            </a:r>
            <a:endParaRPr lang="en-US" altLang="zh-CN" sz="2400" b="1">
              <a:solidFill>
                <a:srgbClr val="FF0000"/>
              </a:solidFill>
              <a:latin typeface="楷体_GB2312" pitchFamily="49" charset="-122"/>
              <a:ea typeface="楷体_GB2312" pitchFamily="49" charset="-122"/>
            </a:endParaRPr>
          </a:p>
          <a:p>
            <a:pPr eaLnBrk="1" hangingPunct="1">
              <a:lnSpc>
                <a:spcPct val="150000"/>
              </a:lnSpc>
              <a:spcBef>
                <a:spcPct val="0"/>
              </a:spcBef>
              <a:buClrTx/>
              <a:buSzTx/>
              <a:buFontTx/>
              <a:buNone/>
            </a:pPr>
            <a:endParaRPr lang="en-US" altLang="zh-CN" sz="2400" b="1">
              <a:solidFill>
                <a:srgbClr val="FF0066"/>
              </a:solidFill>
              <a:latin typeface="楷体_GB2312" pitchFamily="49" charset="-122"/>
              <a:ea typeface="楷体_GB2312" pitchFamily="49" charset="-122"/>
            </a:endParaRPr>
          </a:p>
          <a:p>
            <a:pPr eaLnBrk="1" hangingPunct="1">
              <a:lnSpc>
                <a:spcPct val="150000"/>
              </a:lnSpc>
              <a:spcBef>
                <a:spcPct val="0"/>
              </a:spcBef>
              <a:buClrTx/>
              <a:buSzTx/>
              <a:buFontTx/>
              <a:buNone/>
            </a:pPr>
            <a:r>
              <a:rPr lang="zh-CN" altLang="en-US" sz="2400" b="1">
                <a:latin typeface="楷体_GB2312" pitchFamily="49" charset="-122"/>
                <a:ea typeface="楷体_GB2312" pitchFamily="49" charset="-122"/>
              </a:rPr>
              <a:t>   实现快速运动的方法不同有多种方案</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下面介绍几种常用的快速运动回路：</a:t>
            </a:r>
            <a:r>
              <a:rPr lang="zh-CN" altLang="en-US" sz="2400" b="1">
                <a:solidFill>
                  <a:srgbClr val="FF0000"/>
                </a:solidFill>
                <a:latin typeface="楷体_GB2312" pitchFamily="49" charset="-122"/>
                <a:ea typeface="楷体_GB2312" pitchFamily="49" charset="-122"/>
              </a:rPr>
              <a:t>差动回路、采用蓄能器的快速补油回路、利用双泵供油的快速运动回路、补油回路</a:t>
            </a:r>
          </a:p>
        </p:txBody>
      </p:sp>
      <p:sp>
        <p:nvSpPr>
          <p:cNvPr id="6" name="Rectangle 12"/>
          <p:cNvSpPr>
            <a:spLocks noChangeArrowheads="1"/>
          </p:cNvSpPr>
          <p:nvPr/>
        </p:nvSpPr>
        <p:spPr bwMode="auto">
          <a:xfrm>
            <a:off x="3779912"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.3.1 </a:t>
            </a:r>
            <a:r>
              <a:rPr lang="zh-CN" altLang="en-US" sz="3600" b="1" dirty="0">
                <a:latin typeface="+mn-ea"/>
                <a:ea typeface="+mn-ea"/>
              </a:rPr>
              <a:t>快速运动回路</a:t>
            </a:r>
          </a:p>
        </p:txBody>
      </p:sp>
    </p:spTree>
    <p:extLst>
      <p:ext uri="{BB962C8B-B14F-4D97-AF65-F5344CB8AC3E}">
        <p14:creationId xmlns:p14="http://schemas.microsoft.com/office/powerpoint/2010/main" val="20555709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15"/>
          <p:cNvSpPr>
            <a:spLocks noChangeArrowheads="1"/>
          </p:cNvSpPr>
          <p:nvPr/>
        </p:nvSpPr>
        <p:spPr bwMode="auto">
          <a:xfrm>
            <a:off x="112713" y="1276350"/>
            <a:ext cx="467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）快速运动回路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差动回路</a:t>
            </a:r>
          </a:p>
        </p:txBody>
      </p:sp>
      <p:sp>
        <p:nvSpPr>
          <p:cNvPr id="54275" name="矩形 8"/>
          <p:cNvSpPr>
            <a:spLocks noChangeArrowheads="1"/>
          </p:cNvSpPr>
          <p:nvPr/>
        </p:nvSpPr>
        <p:spPr bwMode="auto">
          <a:xfrm>
            <a:off x="323850" y="1916113"/>
            <a:ext cx="5513388"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en-US" altLang="zh-CN" sz="2400" b="1">
                <a:latin typeface="楷体_GB2312" pitchFamily="49" charset="-122"/>
                <a:ea typeface="楷体_GB2312" pitchFamily="49" charset="-122"/>
              </a:rPr>
              <a:t>   </a:t>
            </a:r>
            <a:r>
              <a:rPr lang="zh-CN" altLang="en-US" sz="2400" b="1">
                <a:latin typeface="楷体_GB2312" pitchFamily="49" charset="-122"/>
                <a:ea typeface="楷体_GB2312" pitchFamily="49" charset="-122"/>
              </a:rPr>
              <a:t>如图所示。其特点为当液压缸前进时，活塞从液压缸右侧排出的油再从左侧进入液压缸，增加进油处的一些油量，即和泵同时供应液压缸进口处的液压油，可使液压缸快速前进，但使液压缸推力变小。</a:t>
            </a:r>
            <a:endParaRPr lang="zh-CN" altLang="en-US" sz="2400" b="1">
              <a:solidFill>
                <a:srgbClr val="FF0066"/>
              </a:solidFill>
              <a:latin typeface="楷体_GB2312" pitchFamily="49" charset="-122"/>
              <a:ea typeface="楷体_GB2312" pitchFamily="49" charset="-122"/>
            </a:endParaRPr>
          </a:p>
        </p:txBody>
      </p:sp>
      <p:grpSp>
        <p:nvGrpSpPr>
          <p:cNvPr id="2" name="Group 8"/>
          <p:cNvGrpSpPr>
            <a:grpSpLocks/>
          </p:cNvGrpSpPr>
          <p:nvPr/>
        </p:nvGrpSpPr>
        <p:grpSpPr bwMode="auto">
          <a:xfrm>
            <a:off x="5746750" y="1308100"/>
            <a:ext cx="3421063" cy="5170488"/>
            <a:chOff x="2660" y="502"/>
            <a:chExt cx="2973" cy="4023"/>
          </a:xfrm>
        </p:grpSpPr>
        <p:sp>
          <p:nvSpPr>
            <p:cNvPr id="54279" name="Text Box 9"/>
            <p:cNvSpPr txBox="1">
              <a:spLocks noChangeArrowheads="1"/>
            </p:cNvSpPr>
            <p:nvPr/>
          </p:nvSpPr>
          <p:spPr bwMode="auto">
            <a:xfrm>
              <a:off x="2660" y="4238"/>
              <a:ext cx="2973" cy="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b="1">
                  <a:latin typeface="仿宋_GB2312" pitchFamily="49" charset="-122"/>
                  <a:ea typeface="仿宋_GB2312" pitchFamily="49" charset="-122"/>
                </a:rPr>
                <a:t>液压缸差动连接的快速运动回路</a:t>
              </a:r>
            </a:p>
          </p:txBody>
        </p:sp>
        <p:graphicFrame>
          <p:nvGraphicFramePr>
            <p:cNvPr id="54280" name="Object 10"/>
            <p:cNvGraphicFramePr>
              <a:graphicFrameLocks noChangeAspect="1"/>
            </p:cNvGraphicFramePr>
            <p:nvPr/>
          </p:nvGraphicFramePr>
          <p:xfrm>
            <a:off x="2890" y="502"/>
            <a:ext cx="2112" cy="3408"/>
          </p:xfrm>
          <a:graphic>
            <a:graphicData uri="http://schemas.openxmlformats.org/presentationml/2006/ole">
              <mc:AlternateContent xmlns:mc="http://schemas.openxmlformats.org/markup-compatibility/2006">
                <mc:Choice xmlns:v="urn:schemas-microsoft-com:vml" Requires="v">
                  <p:oleObj spid="_x0000_s13366" name="CorelDRAW" r:id="rId3" imgW="1333500" imgH="2352675" progId="CorelDRAW.Graphic.9">
                    <p:embed/>
                  </p:oleObj>
                </mc:Choice>
                <mc:Fallback>
                  <p:oleObj name="CorelDRAW" r:id="rId3" imgW="1333500" imgH="2352675" progId="CorelDRAW.Graphic.9">
                    <p:embed/>
                    <p:pic>
                      <p:nvPicPr>
                        <p:cNvPr id="5428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90" y="502"/>
                          <a:ext cx="2112" cy="3408"/>
                        </a:xfrm>
                        <a:prstGeom prst="rect">
                          <a:avLst/>
                        </a:prstGeom>
                        <a:noFill/>
                        <a:ln>
                          <a:noFill/>
                        </a:ln>
                        <a:effectLst/>
                        <a:extLst>
                          <a:ext uri="{909E8E84-426E-40DD-AFC4-6F175D3DCCD1}">
                            <a14:hiddenFill xmlns:a14="http://schemas.microsoft.com/office/drawing/2010/main">
                              <a:solidFill>
                                <a:schemeClr val="tx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aphicFrame>
        <p:nvGraphicFramePr>
          <p:cNvPr id="67595" name="Object 11"/>
          <p:cNvGraphicFramePr>
            <a:graphicFrameLocks noChangeAspect="1"/>
          </p:cNvGraphicFramePr>
          <p:nvPr/>
        </p:nvGraphicFramePr>
        <p:xfrm>
          <a:off x="1763713" y="5094288"/>
          <a:ext cx="2879725" cy="1217612"/>
        </p:xfrm>
        <a:graphic>
          <a:graphicData uri="http://schemas.openxmlformats.org/presentationml/2006/ole">
            <mc:AlternateContent xmlns:mc="http://schemas.openxmlformats.org/markup-compatibility/2006">
              <mc:Choice xmlns:v="urn:schemas-microsoft-com:vml" Requires="v">
                <p:oleObj spid="_x0000_s13367" r:id="rId5" imgW="812447" imgH="368140" progId="Equation.3">
                  <p:embed/>
                </p:oleObj>
              </mc:Choice>
              <mc:Fallback>
                <p:oleObj r:id="rId5" imgW="812447" imgH="368140" progId="Equation.3">
                  <p:embed/>
                  <p:pic>
                    <p:nvPicPr>
                      <p:cNvPr id="67595" name="Object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3713" y="5094288"/>
                        <a:ext cx="2879725" cy="1217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0" name="Rectangle 12"/>
          <p:cNvSpPr>
            <a:spLocks noChangeArrowheads="1"/>
          </p:cNvSpPr>
          <p:nvPr/>
        </p:nvSpPr>
        <p:spPr bwMode="auto">
          <a:xfrm>
            <a:off x="3779912"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.3.1 </a:t>
            </a:r>
            <a:r>
              <a:rPr lang="zh-CN" altLang="en-US" sz="3600" b="1" dirty="0">
                <a:latin typeface="+mn-ea"/>
                <a:ea typeface="+mn-ea"/>
              </a:rPr>
              <a:t>快速运动回路</a:t>
            </a:r>
          </a:p>
        </p:txBody>
      </p:sp>
    </p:spTree>
    <p:extLst>
      <p:ext uri="{BB962C8B-B14F-4D97-AF65-F5344CB8AC3E}">
        <p14:creationId xmlns:p14="http://schemas.microsoft.com/office/powerpoint/2010/main" val="3539120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15"/>
          <p:cNvSpPr>
            <a:spLocks noChangeArrowheads="1"/>
          </p:cNvSpPr>
          <p:nvPr/>
        </p:nvSpPr>
        <p:spPr bwMode="auto">
          <a:xfrm>
            <a:off x="112713" y="1276350"/>
            <a:ext cx="467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）快速运动回路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差动回路</a:t>
            </a:r>
          </a:p>
        </p:txBody>
      </p:sp>
      <p:sp>
        <p:nvSpPr>
          <p:cNvPr id="6" name="Rectangle 12"/>
          <p:cNvSpPr>
            <a:spLocks noChangeArrowheads="1"/>
          </p:cNvSpPr>
          <p:nvPr/>
        </p:nvSpPr>
        <p:spPr bwMode="auto">
          <a:xfrm>
            <a:off x="3779912"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.3.1 </a:t>
            </a:r>
            <a:r>
              <a:rPr lang="zh-CN" altLang="en-US" sz="3600" b="1" dirty="0">
                <a:latin typeface="+mn-ea"/>
                <a:ea typeface="+mn-ea"/>
              </a:rPr>
              <a:t>快速运动回路</a:t>
            </a:r>
          </a:p>
        </p:txBody>
      </p:sp>
      <p:pic>
        <p:nvPicPr>
          <p:cNvPr id="5" name="9Z8.EPS" descr="id:2147507396;FounderCES">
            <a:extLst>
              <a:ext uri="{FF2B5EF4-FFF2-40B4-BE49-F238E27FC236}">
                <a16:creationId xmlns:a16="http://schemas.microsoft.com/office/drawing/2014/main" id="{0F5A59D0-EE8D-4BE3-ABB8-DFBBC99EBE1B}"/>
              </a:ext>
            </a:extLst>
          </p:cNvPr>
          <p:cNvPicPr/>
          <p:nvPr/>
        </p:nvPicPr>
        <p:blipFill>
          <a:blip r:embed="rId4" cstate="print"/>
          <a:stretch>
            <a:fillRect/>
          </a:stretch>
        </p:blipFill>
        <p:spPr>
          <a:xfrm>
            <a:off x="2123728" y="1958894"/>
            <a:ext cx="4392488" cy="4710193"/>
          </a:xfrm>
          <a:prstGeom prst="rect">
            <a:avLst/>
          </a:prstGeom>
        </p:spPr>
      </p:pic>
    </p:spTree>
    <p:controls>
      <mc:AlternateContent xmlns:mc="http://schemas.openxmlformats.org/markup-compatibility/2006">
        <mc:Choice xmlns:v="urn:schemas-microsoft-com:vml" Requires="v">
          <p:control spid="14364" r:id="rId2" imgW="7920000" imgH="4869000"/>
        </mc:Choice>
        <mc:Fallback>
          <p:control r:id="rId2" imgW="7920000" imgH="4869000">
            <p:pic>
              <p:nvPicPr>
                <p:cNvPr id="55299" name="ShockwaveFlash1"/>
                <p:cNvPicPr preferRelativeResize="0">
                  <a:picLocks noChangeArrowheads="1" noChangeShapeType="1"/>
                </p:cNvPicPr>
                <p:nvPr/>
              </p:nvPicPr>
              <p:blipFill>
                <a:blip r:embed="rId5"/>
                <a:srcRect/>
                <a:stretch>
                  <a:fillRect/>
                </a:stretch>
              </p:blipFill>
              <p:spPr bwMode="auto">
                <a:xfrm>
                  <a:off x="971550" y="1800225"/>
                  <a:ext cx="6696794" cy="486886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9525">
                      <a:no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26598160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15"/>
          <p:cNvSpPr>
            <a:spLocks noChangeArrowheads="1"/>
          </p:cNvSpPr>
          <p:nvPr/>
        </p:nvSpPr>
        <p:spPr bwMode="auto">
          <a:xfrm>
            <a:off x="112713" y="1276350"/>
            <a:ext cx="467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）快速运动回路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差动回路</a:t>
            </a:r>
          </a:p>
        </p:txBody>
      </p:sp>
      <p:sp>
        <p:nvSpPr>
          <p:cNvPr id="6" name="Rectangle 12"/>
          <p:cNvSpPr>
            <a:spLocks noChangeArrowheads="1"/>
          </p:cNvSpPr>
          <p:nvPr/>
        </p:nvSpPr>
        <p:spPr bwMode="auto">
          <a:xfrm>
            <a:off x="3779912"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.3.1 </a:t>
            </a:r>
            <a:r>
              <a:rPr lang="zh-CN" altLang="en-US" sz="3600" b="1" dirty="0">
                <a:latin typeface="+mn-ea"/>
                <a:ea typeface="+mn-ea"/>
              </a:rPr>
              <a:t>快速运动回路</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9994" r="11869" b="3872"/>
          <a:stretch/>
        </p:blipFill>
        <p:spPr>
          <a:xfrm>
            <a:off x="1403648" y="1822091"/>
            <a:ext cx="6192689" cy="4682486"/>
          </a:xfrm>
          <a:prstGeom prst="rect">
            <a:avLst/>
          </a:prstGeom>
        </p:spPr>
      </p:pic>
    </p:spTree>
    <p:extLst>
      <p:ext uri="{BB962C8B-B14F-4D97-AF65-F5344CB8AC3E}">
        <p14:creationId xmlns:p14="http://schemas.microsoft.com/office/powerpoint/2010/main" val="351314530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5"/>
          <p:cNvSpPr>
            <a:spLocks noChangeArrowheads="1"/>
          </p:cNvSpPr>
          <p:nvPr/>
        </p:nvSpPr>
        <p:spPr bwMode="auto">
          <a:xfrm>
            <a:off x="112713" y="1143000"/>
            <a:ext cx="79041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2</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）快速运动回路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利用双泵供油的快速运动回路</a:t>
            </a:r>
          </a:p>
        </p:txBody>
      </p:sp>
      <p:sp>
        <p:nvSpPr>
          <p:cNvPr id="59395" name="矩形 8"/>
          <p:cNvSpPr>
            <a:spLocks noChangeArrowheads="1"/>
          </p:cNvSpPr>
          <p:nvPr/>
        </p:nvSpPr>
        <p:spPr bwMode="auto">
          <a:xfrm>
            <a:off x="125413" y="2100263"/>
            <a:ext cx="4232275" cy="3328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dirty="0">
                <a:latin typeface="楷体_GB2312" pitchFamily="49" charset="-122"/>
                <a:ea typeface="楷体_GB2312" pitchFamily="49" charset="-122"/>
              </a:rPr>
              <a:t>图示工作行程时，系统压力升高，打开右边卸荷阀，大流量泵卸荷，系统由小流量泵供油；当需要快速运动时，系统压力较低，由两台泵共同向系统供油。</a:t>
            </a:r>
            <a:endParaRPr lang="zh-CN" altLang="en-US" sz="2400" b="1" dirty="0">
              <a:solidFill>
                <a:srgbClr val="FF0066"/>
              </a:solidFill>
              <a:latin typeface="楷体_GB2312" pitchFamily="49" charset="-122"/>
              <a:ea typeface="楷体_GB2312" pitchFamily="49" charset="-122"/>
            </a:endParaRPr>
          </a:p>
        </p:txBody>
      </p:sp>
      <p:pic>
        <p:nvPicPr>
          <p:cNvPr id="59396" name="Picture 2"/>
          <p:cNvPicPr>
            <a:picLocks noChangeAspect="1" noChangeArrowheads="1"/>
          </p:cNvPicPr>
          <p:nvPr/>
        </p:nvPicPr>
        <p:blipFill>
          <a:blip r:embed="rId2">
            <a:extLst>
              <a:ext uri="{28A0092B-C50C-407E-A947-70E740481C1C}">
                <a14:useLocalDpi xmlns:a14="http://schemas.microsoft.com/office/drawing/2010/main" val="0"/>
              </a:ext>
            </a:extLst>
          </a:blip>
          <a:srcRect b="11263"/>
          <a:stretch>
            <a:fillRect/>
          </a:stretch>
        </p:blipFill>
        <p:spPr bwMode="auto">
          <a:xfrm>
            <a:off x="4459287" y="1966538"/>
            <a:ext cx="4684713"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7" name="矩形 16"/>
          <p:cNvSpPr>
            <a:spLocks noChangeArrowheads="1"/>
          </p:cNvSpPr>
          <p:nvPr/>
        </p:nvSpPr>
        <p:spPr bwMode="auto">
          <a:xfrm>
            <a:off x="5429250" y="5845175"/>
            <a:ext cx="27924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双泵供油的快速运动回路 </a:t>
            </a:r>
          </a:p>
        </p:txBody>
      </p:sp>
      <p:sp>
        <p:nvSpPr>
          <p:cNvPr id="7" name="Rectangle 12"/>
          <p:cNvSpPr>
            <a:spLocks noChangeArrowheads="1"/>
          </p:cNvSpPr>
          <p:nvPr/>
        </p:nvSpPr>
        <p:spPr bwMode="auto">
          <a:xfrm>
            <a:off x="3779912"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.3.1 </a:t>
            </a:r>
            <a:r>
              <a:rPr lang="zh-CN" altLang="en-US" sz="3600" b="1" dirty="0">
                <a:latin typeface="+mn-ea"/>
                <a:ea typeface="+mn-ea"/>
              </a:rPr>
              <a:t>快速运动回路</a:t>
            </a:r>
          </a:p>
        </p:txBody>
      </p:sp>
      <p:pic>
        <p:nvPicPr>
          <p:cNvPr id="10" name="9Z9.EPS">
            <a:extLst>
              <a:ext uri="{FF2B5EF4-FFF2-40B4-BE49-F238E27FC236}">
                <a16:creationId xmlns:a16="http://schemas.microsoft.com/office/drawing/2014/main" id="{DAFE22EB-2152-4FC6-8831-C7A2E14622BB}"/>
              </a:ext>
            </a:extLst>
          </p:cNvPr>
          <p:cNvPicPr/>
          <p:nvPr/>
        </p:nvPicPr>
        <p:blipFill>
          <a:blip r:embed="rId3" cstate="print"/>
          <a:stretch>
            <a:fillRect/>
          </a:stretch>
        </p:blipFill>
        <p:spPr>
          <a:xfrm>
            <a:off x="4503426" y="1692104"/>
            <a:ext cx="4538601" cy="4088370"/>
          </a:xfrm>
          <a:prstGeom prst="rect">
            <a:avLst/>
          </a:prstGeom>
        </p:spPr>
      </p:pic>
      <p:sp>
        <p:nvSpPr>
          <p:cNvPr id="11" name="矩形 10">
            <a:extLst>
              <a:ext uri="{FF2B5EF4-FFF2-40B4-BE49-F238E27FC236}">
                <a16:creationId xmlns:a16="http://schemas.microsoft.com/office/drawing/2014/main" id="{93D7676A-B66F-4D82-B491-EFB3AB79D40C}"/>
              </a:ext>
            </a:extLst>
          </p:cNvPr>
          <p:cNvSpPr/>
          <p:nvPr/>
        </p:nvSpPr>
        <p:spPr>
          <a:xfrm>
            <a:off x="4295297" y="5823480"/>
            <a:ext cx="5012691" cy="769441"/>
          </a:xfrm>
          <a:prstGeom prst="rect">
            <a:avLst/>
          </a:prstGeom>
          <a:solidFill>
            <a:schemeClr val="bg1"/>
          </a:solidFill>
        </p:spPr>
        <p:txBody>
          <a:bodyPr wrap="square">
            <a:spAutoFit/>
          </a:bodyPr>
          <a:lstStyle/>
          <a:p>
            <a:pPr algn="ctr">
              <a:spcAft>
                <a:spcPts val="0"/>
              </a:spcAft>
            </a:pPr>
            <a:r>
              <a:rPr lang="zh-CN" altLang="zh-CN" sz="2000" dirty="0">
                <a:solidFill>
                  <a:srgbClr val="000000"/>
                </a:solidFill>
                <a:ea typeface="黑体" panose="02010609060101010101" pitchFamily="49" charset="-122"/>
                <a:cs typeface="Times New Roman" panose="02020603050405020304" pitchFamily="18" charset="0"/>
              </a:rPr>
              <a:t>图</a:t>
            </a:r>
            <a:r>
              <a:rPr lang="en-US" altLang="zh-CN" sz="2000" dirty="0">
                <a:solidFill>
                  <a:srgbClr val="000000"/>
                </a:solidFill>
                <a:ea typeface="黑体" panose="02010609060101010101" pitchFamily="49" charset="-122"/>
                <a:cs typeface="Times New Roman" panose="02020603050405020304" pitchFamily="18" charset="0"/>
              </a:rPr>
              <a:t>9-9</a:t>
            </a:r>
            <a:r>
              <a:rPr lang="zh-CN" altLang="zh-CN" sz="2000" dirty="0">
                <a:solidFill>
                  <a:srgbClr val="000000"/>
                </a:solidFill>
                <a:ea typeface="黑体" panose="02010609060101010101" pitchFamily="49" charset="-122"/>
                <a:cs typeface="Times New Roman" panose="02020603050405020304" pitchFamily="18" charset="0"/>
              </a:rPr>
              <a:t>　双泵供油回路</a:t>
            </a:r>
            <a:endParaRPr lang="zh-CN" altLang="zh-CN" sz="2000" dirty="0">
              <a:solidFill>
                <a:srgbClr val="000000"/>
              </a:solidFill>
              <a:latin typeface="NEU-BZ-S92"/>
              <a:ea typeface="方正书宋_GBK"/>
              <a:cs typeface="Times New Roman" panose="02020603050405020304" pitchFamily="18" charset="0"/>
            </a:endParaRPr>
          </a:p>
          <a:p>
            <a:pPr algn="ctr">
              <a:spcAft>
                <a:spcPts val="0"/>
              </a:spcAft>
            </a:pPr>
            <a:r>
              <a:rPr lang="en-US" altLang="zh-CN" sz="1200" dirty="0">
                <a:solidFill>
                  <a:srgbClr val="000000"/>
                </a:solidFill>
                <a:ea typeface="黑体" panose="02010609060101010101" pitchFamily="49" charset="-122"/>
                <a:cs typeface="Times New Roman" panose="02020603050405020304" pitchFamily="18" charset="0"/>
              </a:rPr>
              <a:t>1—</a:t>
            </a:r>
            <a:r>
              <a:rPr lang="zh-CN" altLang="zh-CN" sz="1200" dirty="0">
                <a:solidFill>
                  <a:srgbClr val="000000"/>
                </a:solidFill>
                <a:ea typeface="黑体" panose="02010609060101010101" pitchFamily="49" charset="-122"/>
                <a:cs typeface="Times New Roman" panose="02020603050405020304" pitchFamily="18" charset="0"/>
              </a:rPr>
              <a:t>大流量泵　</a:t>
            </a:r>
            <a:r>
              <a:rPr lang="en-US" altLang="zh-CN" sz="1200" dirty="0">
                <a:solidFill>
                  <a:srgbClr val="000000"/>
                </a:solidFill>
                <a:ea typeface="黑体" panose="02010609060101010101" pitchFamily="49" charset="-122"/>
                <a:cs typeface="Times New Roman" panose="02020603050405020304" pitchFamily="18" charset="0"/>
              </a:rPr>
              <a:t>2—</a:t>
            </a:r>
            <a:r>
              <a:rPr lang="zh-CN" altLang="zh-CN" sz="1200" dirty="0">
                <a:solidFill>
                  <a:srgbClr val="000000"/>
                </a:solidFill>
                <a:ea typeface="黑体" panose="02010609060101010101" pitchFamily="49" charset="-122"/>
                <a:cs typeface="Times New Roman" panose="02020603050405020304" pitchFamily="18" charset="0"/>
              </a:rPr>
              <a:t>小流量泵　</a:t>
            </a:r>
            <a:r>
              <a:rPr lang="en-US" altLang="zh-CN" sz="1200" dirty="0">
                <a:solidFill>
                  <a:srgbClr val="000000"/>
                </a:solidFill>
                <a:ea typeface="黑体" panose="02010609060101010101" pitchFamily="49" charset="-122"/>
                <a:cs typeface="Times New Roman" panose="02020603050405020304" pitchFamily="18" charset="0"/>
              </a:rPr>
              <a:t>3—</a:t>
            </a:r>
            <a:r>
              <a:rPr lang="zh-CN" altLang="zh-CN" sz="1200" dirty="0">
                <a:solidFill>
                  <a:srgbClr val="000000"/>
                </a:solidFill>
                <a:ea typeface="黑体" panose="02010609060101010101" pitchFamily="49" charset="-122"/>
                <a:cs typeface="Times New Roman" panose="02020603050405020304" pitchFamily="18" charset="0"/>
              </a:rPr>
              <a:t>顺序阀</a:t>
            </a:r>
            <a:endParaRPr lang="zh-CN" altLang="zh-CN" sz="1200" dirty="0">
              <a:solidFill>
                <a:srgbClr val="000000"/>
              </a:solidFill>
              <a:latin typeface="NEU-BZ-S92"/>
              <a:ea typeface="方正书宋_GBK"/>
              <a:cs typeface="Times New Roman" panose="02020603050405020304" pitchFamily="18" charset="0"/>
            </a:endParaRPr>
          </a:p>
          <a:p>
            <a:pPr algn="ctr"/>
            <a:r>
              <a:rPr lang="en-US" altLang="zh-CN" sz="1200" dirty="0">
                <a:solidFill>
                  <a:srgbClr val="000000"/>
                </a:solidFill>
                <a:ea typeface="黑体" panose="02010609060101010101" pitchFamily="49" charset="-122"/>
              </a:rPr>
              <a:t>        4—</a:t>
            </a:r>
            <a:r>
              <a:rPr lang="zh-CN" altLang="zh-CN" sz="1200" dirty="0">
                <a:solidFill>
                  <a:srgbClr val="000000"/>
                </a:solidFill>
                <a:ea typeface="黑体" panose="02010609060101010101" pitchFamily="49" charset="-122"/>
                <a:cs typeface="Times New Roman" panose="02020603050405020304" pitchFamily="18" charset="0"/>
              </a:rPr>
              <a:t>单向阀　</a:t>
            </a:r>
            <a:r>
              <a:rPr lang="en-US" altLang="zh-CN" sz="1200" dirty="0">
                <a:solidFill>
                  <a:srgbClr val="000000"/>
                </a:solidFill>
                <a:ea typeface="黑体" panose="02010609060101010101" pitchFamily="49" charset="-122"/>
              </a:rPr>
              <a:t>5—</a:t>
            </a:r>
            <a:r>
              <a:rPr lang="zh-CN" altLang="zh-CN" sz="1200" dirty="0">
                <a:solidFill>
                  <a:srgbClr val="000000"/>
                </a:solidFill>
                <a:ea typeface="黑体" panose="02010609060101010101" pitchFamily="49" charset="-122"/>
                <a:cs typeface="Times New Roman" panose="02020603050405020304" pitchFamily="18" charset="0"/>
              </a:rPr>
              <a:t>溢流阀</a:t>
            </a:r>
            <a:endParaRPr lang="zh-CN" altLang="en-US" sz="1200" dirty="0"/>
          </a:p>
        </p:txBody>
      </p:sp>
    </p:spTree>
    <p:extLst>
      <p:ext uri="{BB962C8B-B14F-4D97-AF65-F5344CB8AC3E}">
        <p14:creationId xmlns:p14="http://schemas.microsoft.com/office/powerpoint/2010/main" val="11500834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99917" y="1350759"/>
            <a:ext cx="1357312" cy="48186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hangingPunct="1">
              <a:lnSpc>
                <a:spcPct val="150000"/>
              </a:lnSpc>
              <a:buFont typeface="Wingdings" pitchFamily="2" charset="2"/>
              <a:buChar char="ü"/>
              <a:defRPr/>
            </a:pPr>
            <a:r>
              <a:rPr lang="zh-CN" altLang="en-US" sz="2000" b="1" dirty="0">
                <a:latin typeface="楷体_GB2312" pitchFamily="49" charset="-122"/>
                <a:ea typeface="楷体_GB2312" pitchFamily="49" charset="-122"/>
              </a:rPr>
              <a:t> 概念</a:t>
            </a:r>
          </a:p>
        </p:txBody>
      </p:sp>
      <p:sp>
        <p:nvSpPr>
          <p:cNvPr id="16387" name="矩形 8"/>
          <p:cNvSpPr>
            <a:spLocks noChangeArrowheads="1"/>
          </p:cNvSpPr>
          <p:nvPr/>
        </p:nvSpPr>
        <p:spPr bwMode="auto">
          <a:xfrm>
            <a:off x="539516" y="2125663"/>
            <a:ext cx="792091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dirty="0">
                <a:solidFill>
                  <a:srgbClr val="FF0000"/>
                </a:solidFill>
                <a:latin typeface="楷体_GB2312" pitchFamily="49" charset="-122"/>
                <a:ea typeface="楷体_GB2312" pitchFamily="49" charset="-122"/>
              </a:rPr>
              <a:t>压力回路</a:t>
            </a:r>
            <a:r>
              <a:rPr lang="zh-CN" altLang="en-US" sz="2400" b="1" dirty="0">
                <a:latin typeface="楷体_GB2312" pitchFamily="49" charset="-122"/>
                <a:ea typeface="楷体_GB2312" pitchFamily="49" charset="-122"/>
              </a:rPr>
              <a:t>是利用压力控制阀来控制系统整体或某一部分的压力，以满足</a:t>
            </a:r>
            <a:r>
              <a:rPr lang="zh-CN" altLang="en-US" sz="2400" b="1" dirty="0">
                <a:solidFill>
                  <a:srgbClr val="FF0000"/>
                </a:solidFill>
                <a:latin typeface="楷体_GB2312" pitchFamily="49" charset="-122"/>
                <a:ea typeface="楷体_GB2312" pitchFamily="49" charset="-122"/>
              </a:rPr>
              <a:t>液压执行元件对力或转矩要求</a:t>
            </a:r>
            <a:r>
              <a:rPr lang="zh-CN" altLang="en-US" sz="2400" b="1" dirty="0">
                <a:latin typeface="楷体_GB2312" pitchFamily="49" charset="-122"/>
                <a:ea typeface="楷体_GB2312" pitchFamily="49" charset="-122"/>
              </a:rPr>
              <a:t>的回路</a:t>
            </a:r>
            <a:endParaRPr lang="zh-CN" altLang="en-US" sz="2400" dirty="0">
              <a:latin typeface="Arial" panose="020B0604020202020204" pitchFamily="34" charset="0"/>
              <a:ea typeface="宋体" panose="02010600030101010101" pitchFamily="2" charset="-122"/>
            </a:endParaRPr>
          </a:p>
        </p:txBody>
      </p:sp>
      <p:sp>
        <p:nvSpPr>
          <p:cNvPr id="10" name="矩形 9"/>
          <p:cNvSpPr/>
          <p:nvPr/>
        </p:nvSpPr>
        <p:spPr>
          <a:xfrm>
            <a:off x="539516" y="3541917"/>
            <a:ext cx="1355725" cy="481863"/>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hangingPunct="1">
              <a:lnSpc>
                <a:spcPct val="150000"/>
              </a:lnSpc>
              <a:buFont typeface="Wingdings" pitchFamily="2" charset="2"/>
              <a:buChar char="ü"/>
              <a:defRPr/>
            </a:pPr>
            <a:r>
              <a:rPr lang="zh-CN" altLang="en-US" b="1" dirty="0">
                <a:latin typeface="楷体_GB2312" pitchFamily="49" charset="-122"/>
                <a:ea typeface="楷体_GB2312" pitchFamily="49" charset="-122"/>
              </a:rPr>
              <a:t> </a:t>
            </a:r>
            <a:r>
              <a:rPr lang="zh-CN" altLang="en-US" sz="2000" b="1" dirty="0">
                <a:latin typeface="楷体_GB2312" pitchFamily="49" charset="-122"/>
                <a:ea typeface="楷体_GB2312" pitchFamily="49" charset="-122"/>
              </a:rPr>
              <a:t>类型</a:t>
            </a:r>
          </a:p>
        </p:txBody>
      </p:sp>
      <p:sp>
        <p:nvSpPr>
          <p:cNvPr id="16389" name="矩形 10"/>
          <p:cNvSpPr>
            <a:spLocks noChangeArrowheads="1"/>
          </p:cNvSpPr>
          <p:nvPr/>
        </p:nvSpPr>
        <p:spPr bwMode="auto">
          <a:xfrm>
            <a:off x="539516" y="4237038"/>
            <a:ext cx="784890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dirty="0">
                <a:solidFill>
                  <a:srgbClr val="FF0000"/>
                </a:solidFill>
                <a:latin typeface="楷体_GB2312" pitchFamily="49" charset="-122"/>
                <a:ea typeface="楷体_GB2312" pitchFamily="49" charset="-122"/>
              </a:rPr>
              <a:t>压力回路</a:t>
            </a:r>
            <a:r>
              <a:rPr lang="zh-CN" altLang="en-US" sz="2400" b="1" dirty="0">
                <a:latin typeface="楷体_GB2312" pitchFamily="49" charset="-122"/>
                <a:ea typeface="楷体_GB2312" pitchFamily="49" charset="-122"/>
              </a:rPr>
              <a:t>包括</a:t>
            </a:r>
            <a:r>
              <a:rPr lang="zh-CN" altLang="en-US" sz="2400" b="1" dirty="0">
                <a:solidFill>
                  <a:srgbClr val="FF0000"/>
                </a:solidFill>
                <a:latin typeface="楷体_GB2312" pitchFamily="49" charset="-122"/>
                <a:ea typeface="楷体_GB2312" pitchFamily="49" charset="-122"/>
              </a:rPr>
              <a:t>调压、减压、增压、卸荷、平衡</a:t>
            </a:r>
            <a:r>
              <a:rPr lang="zh-CN" altLang="en-US" sz="2400" b="1" dirty="0">
                <a:latin typeface="楷体_GB2312" pitchFamily="49" charset="-122"/>
                <a:ea typeface="楷体_GB2312" pitchFamily="49" charset="-122"/>
              </a:rPr>
              <a:t>和</a:t>
            </a:r>
            <a:r>
              <a:rPr lang="zh-CN" altLang="en-US" sz="2400" b="1" dirty="0">
                <a:solidFill>
                  <a:srgbClr val="FF0000"/>
                </a:solidFill>
                <a:latin typeface="楷体_GB2312" pitchFamily="49" charset="-122"/>
                <a:ea typeface="楷体_GB2312" pitchFamily="49" charset="-122"/>
              </a:rPr>
              <a:t>保压</a:t>
            </a:r>
            <a:r>
              <a:rPr lang="zh-CN" altLang="en-US" sz="2400" b="1" dirty="0">
                <a:latin typeface="楷体_GB2312" pitchFamily="49" charset="-122"/>
                <a:ea typeface="楷体_GB2312" pitchFamily="49" charset="-122"/>
              </a:rPr>
              <a:t>等多种回路。</a:t>
            </a:r>
            <a:endParaRPr lang="zh-CN" altLang="en-US" sz="2400" dirty="0">
              <a:latin typeface="Arial" panose="020B0604020202020204" pitchFamily="34" charset="0"/>
              <a:ea typeface="宋体" panose="02010600030101010101" pitchFamily="2" charset="-122"/>
            </a:endParaRPr>
          </a:p>
        </p:txBody>
      </p:sp>
      <p:sp>
        <p:nvSpPr>
          <p:cNvPr id="9" name="Rectangle 12"/>
          <p:cNvSpPr>
            <a:spLocks noChangeArrowheads="1"/>
          </p:cNvSpPr>
          <p:nvPr/>
        </p:nvSpPr>
        <p:spPr bwMode="auto">
          <a:xfrm>
            <a:off x="4315390" y="188640"/>
            <a:ext cx="3430747" cy="646331"/>
          </a:xfrm>
          <a:prstGeom prst="rect">
            <a:avLst/>
          </a:prstGeom>
          <a:noFill/>
          <a:ln w="9525">
            <a:noFill/>
            <a:miter lim="800000"/>
            <a:headEnd/>
            <a:tailEnd/>
          </a:ln>
          <a:effectLst/>
        </p:spPr>
        <p:txBody>
          <a:bodyPr wrap="none">
            <a:spAutoFit/>
          </a:bodyPr>
          <a:lstStyle/>
          <a:p>
            <a:pPr algn="just"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压力回路</a:t>
            </a:r>
          </a:p>
        </p:txBody>
      </p:sp>
    </p:spTree>
    <p:extLst>
      <p:ext uri="{BB962C8B-B14F-4D97-AF65-F5344CB8AC3E}">
        <p14:creationId xmlns:p14="http://schemas.microsoft.com/office/powerpoint/2010/main" val="18612847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15"/>
          <p:cNvSpPr>
            <a:spLocks noChangeArrowheads="1"/>
          </p:cNvSpPr>
          <p:nvPr/>
        </p:nvSpPr>
        <p:spPr bwMode="auto">
          <a:xfrm>
            <a:off x="130175" y="960438"/>
            <a:ext cx="46736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3</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）快速运动回路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用增速缸</a:t>
            </a:r>
          </a:p>
        </p:txBody>
      </p:sp>
      <p:sp>
        <p:nvSpPr>
          <p:cNvPr id="5" name="Rectangle 12"/>
          <p:cNvSpPr>
            <a:spLocks noChangeArrowheads="1"/>
          </p:cNvSpPr>
          <p:nvPr/>
        </p:nvSpPr>
        <p:spPr bwMode="auto">
          <a:xfrm>
            <a:off x="3779912"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.3.1 </a:t>
            </a:r>
            <a:r>
              <a:rPr lang="zh-CN" altLang="en-US" sz="3600" b="1" dirty="0">
                <a:latin typeface="+mn-ea"/>
                <a:ea typeface="+mn-ea"/>
              </a:rPr>
              <a:t>快速运动回路</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11207" t="4001" r="18965" b="2439"/>
          <a:stretch/>
        </p:blipFill>
        <p:spPr>
          <a:xfrm>
            <a:off x="1691680" y="1739160"/>
            <a:ext cx="4769354" cy="4062783"/>
          </a:xfrm>
          <a:prstGeom prst="rect">
            <a:avLst/>
          </a:prstGeom>
        </p:spPr>
      </p:pic>
      <p:pic>
        <p:nvPicPr>
          <p:cNvPr id="6" name="9Z10.EPS">
            <a:extLst>
              <a:ext uri="{FF2B5EF4-FFF2-40B4-BE49-F238E27FC236}">
                <a16:creationId xmlns:a16="http://schemas.microsoft.com/office/drawing/2014/main" id="{5BED2946-CADC-4789-96C9-7EA3F502DA78}"/>
              </a:ext>
            </a:extLst>
          </p:cNvPr>
          <p:cNvPicPr/>
          <p:nvPr/>
        </p:nvPicPr>
        <p:blipFill>
          <a:blip r:embed="rId3" cstate="print"/>
          <a:stretch>
            <a:fillRect/>
          </a:stretch>
        </p:blipFill>
        <p:spPr>
          <a:xfrm>
            <a:off x="2232154" y="1665088"/>
            <a:ext cx="4228880" cy="4429438"/>
          </a:xfrm>
          <a:prstGeom prst="rect">
            <a:avLst/>
          </a:prstGeom>
        </p:spPr>
      </p:pic>
      <p:sp>
        <p:nvSpPr>
          <p:cNvPr id="7" name="矩形 6">
            <a:extLst>
              <a:ext uri="{FF2B5EF4-FFF2-40B4-BE49-F238E27FC236}">
                <a16:creationId xmlns:a16="http://schemas.microsoft.com/office/drawing/2014/main" id="{6FF3ABA5-CE5F-457E-BE73-1071D8F2BFEE}"/>
              </a:ext>
            </a:extLst>
          </p:cNvPr>
          <p:cNvSpPr/>
          <p:nvPr/>
        </p:nvSpPr>
        <p:spPr>
          <a:xfrm>
            <a:off x="1926374" y="5948025"/>
            <a:ext cx="4572000" cy="441146"/>
          </a:xfrm>
          <a:prstGeom prst="rect">
            <a:avLst/>
          </a:prstGeom>
        </p:spPr>
        <p:txBody>
          <a:bodyPr>
            <a:spAutoFit/>
          </a:bodyPr>
          <a:lstStyle/>
          <a:p>
            <a:pPr algn="ctr">
              <a:lnSpc>
                <a:spcPts val="135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9-10</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用增速缸的快速运动回路</a:t>
            </a:r>
            <a:endParaRPr lang="zh-CN" altLang="zh-CN" sz="2400" dirty="0">
              <a:solidFill>
                <a:srgbClr val="000000"/>
              </a:solidFill>
              <a:latin typeface="NEU-BZ-S92"/>
              <a:ea typeface="方正书宋_GBK"/>
              <a:cs typeface="Times New Roman" panose="02020603050405020304" pitchFamily="18" charset="0"/>
            </a:endParaRPr>
          </a:p>
          <a:p>
            <a:r>
              <a:rPr lang="en-US" altLang="zh-CN" sz="1100" dirty="0">
                <a:solidFill>
                  <a:srgbClr val="000000"/>
                </a:solidFill>
                <a:latin typeface="Times New Roman" panose="02020603050405020304" pitchFamily="18" charset="0"/>
                <a:ea typeface="黑体" panose="02010609060101010101" pitchFamily="49" charset="-122"/>
              </a:rPr>
              <a:t>           1—</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增速缸　</a:t>
            </a:r>
            <a:r>
              <a:rPr lang="en-US" altLang="zh-CN" sz="1100" dirty="0">
                <a:solidFill>
                  <a:srgbClr val="000000"/>
                </a:solidFill>
                <a:latin typeface="Times New Roman" panose="02020603050405020304" pitchFamily="18" charset="0"/>
                <a:ea typeface="黑体" panose="02010609060101010101" pitchFamily="49" charset="-122"/>
              </a:rPr>
              <a:t>2—</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三位四通换向阀　</a:t>
            </a:r>
            <a:r>
              <a:rPr lang="en-US" altLang="zh-CN" sz="1100" dirty="0">
                <a:solidFill>
                  <a:srgbClr val="000000"/>
                </a:solidFill>
                <a:latin typeface="Times New Roman" panose="02020603050405020304" pitchFamily="18" charset="0"/>
                <a:ea typeface="黑体" panose="02010609060101010101" pitchFamily="49" charset="-122"/>
              </a:rPr>
              <a:t>3—</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液控单向阀　</a:t>
            </a:r>
            <a:r>
              <a:rPr lang="en-US" altLang="zh-CN" sz="1100" dirty="0">
                <a:solidFill>
                  <a:srgbClr val="000000"/>
                </a:solidFill>
                <a:latin typeface="Times New Roman" panose="02020603050405020304" pitchFamily="18" charset="0"/>
                <a:ea typeface="黑体" panose="02010609060101010101" pitchFamily="49" charset="-122"/>
              </a:rPr>
              <a:t>4—</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顺序阀</a:t>
            </a:r>
            <a:endParaRPr lang="zh-CN" altLang="en-US" sz="3200" dirty="0"/>
          </a:p>
        </p:txBody>
      </p:sp>
    </p:spTree>
    <p:extLst>
      <p:ext uri="{BB962C8B-B14F-4D97-AF65-F5344CB8AC3E}">
        <p14:creationId xmlns:p14="http://schemas.microsoft.com/office/powerpoint/2010/main" val="41756572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15"/>
          <p:cNvSpPr>
            <a:spLocks noChangeArrowheads="1"/>
          </p:cNvSpPr>
          <p:nvPr/>
        </p:nvSpPr>
        <p:spPr bwMode="auto">
          <a:xfrm>
            <a:off x="112713" y="1000125"/>
            <a:ext cx="75453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4</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）快速运动回路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采用蓄能器的快速补油回路</a:t>
            </a:r>
          </a:p>
        </p:txBody>
      </p:sp>
      <p:sp>
        <p:nvSpPr>
          <p:cNvPr id="58371" name="矩形 8"/>
          <p:cNvSpPr>
            <a:spLocks noChangeArrowheads="1"/>
          </p:cNvSpPr>
          <p:nvPr/>
        </p:nvSpPr>
        <p:spPr bwMode="auto">
          <a:xfrm>
            <a:off x="250825" y="1854200"/>
            <a:ext cx="5240338"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dirty="0">
                <a:solidFill>
                  <a:srgbClr val="FF0000"/>
                </a:solidFill>
                <a:latin typeface="楷体_GB2312" pitchFamily="49" charset="-122"/>
                <a:ea typeface="楷体_GB2312" pitchFamily="49" charset="-122"/>
              </a:rPr>
              <a:t>蓄能器作为泵的辅助动力源</a:t>
            </a:r>
            <a:r>
              <a:rPr lang="zh-CN" altLang="en-US" sz="2400" b="1" dirty="0">
                <a:latin typeface="楷体_GB2312" pitchFamily="49" charset="-122"/>
                <a:ea typeface="楷体_GB2312" pitchFamily="49" charset="-122"/>
              </a:rPr>
              <a:t>，可与泵同时向系统提供压力油。图示为一补助能源回路。换向阀移到阀右位时，蓄能器所储存的液压油即释放出来加到液压缸，活塞快速前进。换向阀移到阀左位时，蓄能器液压油和泵排出的液压油同时送到液压缸的活塞杆端，活塞快速回行。</a:t>
            </a:r>
            <a:endParaRPr lang="zh-CN" altLang="en-US" sz="2400" b="1" dirty="0">
              <a:solidFill>
                <a:srgbClr val="FF0000"/>
              </a:solidFill>
              <a:latin typeface="楷体_GB2312" pitchFamily="49" charset="-122"/>
              <a:ea typeface="楷体_GB2312" pitchFamily="49" charset="-122"/>
            </a:endParaRPr>
          </a:p>
        </p:txBody>
      </p:sp>
      <p:pic>
        <p:nvPicPr>
          <p:cNvPr id="58372" name="Picture 2"/>
          <p:cNvPicPr>
            <a:picLocks noChangeAspect="1" noChangeArrowheads="1"/>
          </p:cNvPicPr>
          <p:nvPr/>
        </p:nvPicPr>
        <p:blipFill>
          <a:blip r:embed="rId2">
            <a:extLst>
              <a:ext uri="{28A0092B-C50C-407E-A947-70E740481C1C}">
                <a14:useLocalDpi xmlns:a14="http://schemas.microsoft.com/office/drawing/2010/main" val="0"/>
              </a:ext>
            </a:extLst>
          </a:blip>
          <a:srcRect b="9914"/>
          <a:stretch>
            <a:fillRect/>
          </a:stretch>
        </p:blipFill>
        <p:spPr bwMode="auto">
          <a:xfrm>
            <a:off x="5786438" y="1857375"/>
            <a:ext cx="3232150"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8373" name="矩形 16"/>
          <p:cNvSpPr>
            <a:spLocks noChangeArrowheads="1"/>
          </p:cNvSpPr>
          <p:nvPr/>
        </p:nvSpPr>
        <p:spPr bwMode="auto">
          <a:xfrm>
            <a:off x="6011863" y="6092825"/>
            <a:ext cx="2562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蓄能器的快速补油回路 </a:t>
            </a:r>
          </a:p>
        </p:txBody>
      </p:sp>
      <p:sp>
        <p:nvSpPr>
          <p:cNvPr id="7" name="Rectangle 12"/>
          <p:cNvSpPr>
            <a:spLocks noChangeArrowheads="1"/>
          </p:cNvSpPr>
          <p:nvPr/>
        </p:nvSpPr>
        <p:spPr bwMode="auto">
          <a:xfrm>
            <a:off x="3779912"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.3.1 </a:t>
            </a:r>
            <a:r>
              <a:rPr lang="zh-CN" altLang="en-US" sz="3600" b="1" dirty="0">
                <a:latin typeface="+mn-ea"/>
                <a:ea typeface="+mn-ea"/>
              </a:rPr>
              <a:t>快速运动回路</a:t>
            </a:r>
          </a:p>
        </p:txBody>
      </p:sp>
      <p:pic>
        <p:nvPicPr>
          <p:cNvPr id="8" name="9Z11.EPS" descr="id:2147507411;FounderCES">
            <a:extLst>
              <a:ext uri="{FF2B5EF4-FFF2-40B4-BE49-F238E27FC236}">
                <a16:creationId xmlns:a16="http://schemas.microsoft.com/office/drawing/2014/main" id="{EFEAB5B1-3DD8-478F-AE08-9F5F3D590EC8}"/>
              </a:ext>
            </a:extLst>
          </p:cNvPr>
          <p:cNvPicPr/>
          <p:nvPr/>
        </p:nvPicPr>
        <p:blipFill>
          <a:blip r:embed="rId3" cstate="print"/>
          <a:stretch>
            <a:fillRect/>
          </a:stretch>
        </p:blipFill>
        <p:spPr>
          <a:xfrm>
            <a:off x="125411" y="1829792"/>
            <a:ext cx="5365751" cy="3947871"/>
          </a:xfrm>
          <a:prstGeom prst="rect">
            <a:avLst/>
          </a:prstGeom>
        </p:spPr>
      </p:pic>
      <p:sp>
        <p:nvSpPr>
          <p:cNvPr id="9" name="矩形 8">
            <a:extLst>
              <a:ext uri="{FF2B5EF4-FFF2-40B4-BE49-F238E27FC236}">
                <a16:creationId xmlns:a16="http://schemas.microsoft.com/office/drawing/2014/main" id="{898BC2E0-5C5F-42E3-A024-DC0071A1BD3D}"/>
              </a:ext>
            </a:extLst>
          </p:cNvPr>
          <p:cNvSpPr/>
          <p:nvPr/>
        </p:nvSpPr>
        <p:spPr>
          <a:xfrm>
            <a:off x="230113" y="5888955"/>
            <a:ext cx="5323540" cy="887422"/>
          </a:xfrm>
          <a:prstGeom prst="rect">
            <a:avLst/>
          </a:prstGeom>
          <a:solidFill>
            <a:schemeClr val="bg1"/>
          </a:solidFill>
        </p:spPr>
        <p:txBody>
          <a:bodyPr wrap="square">
            <a:spAutoFit/>
          </a:bodyPr>
          <a:lstStyle/>
          <a:p>
            <a:pPr indent="228600" algn="ctr">
              <a:lnSpc>
                <a:spcPts val="135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9-11</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采用蓄能器的快速运动回路</a:t>
            </a:r>
            <a:endParaRPr lang="zh-CN" altLang="zh-CN" sz="2400" dirty="0">
              <a:solidFill>
                <a:srgbClr val="000000"/>
              </a:solidFill>
              <a:latin typeface="NEU-BZ-S92"/>
              <a:ea typeface="方正书宋_GBK"/>
              <a:cs typeface="Times New Roman" panose="02020603050405020304" pitchFamily="18" charset="0"/>
            </a:endParaRPr>
          </a:p>
          <a:p>
            <a:pPr indent="203200" algn="ctr">
              <a:lnSpc>
                <a:spcPts val="1200"/>
              </a:lnSpc>
              <a:spcAft>
                <a:spcPts val="0"/>
              </a:spcAft>
            </a:pP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回路图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卸荷阀结构</a:t>
            </a:r>
            <a:endParaRPr lang="zh-CN" altLang="zh-CN" sz="1200" dirty="0">
              <a:solidFill>
                <a:srgbClr val="000000"/>
              </a:solidFill>
              <a:latin typeface="NEU-BZ-S92"/>
              <a:ea typeface="方正书宋_GBK"/>
              <a:cs typeface="Times New Roman" panose="02020603050405020304" pitchFamily="18" charset="0"/>
            </a:endParaRPr>
          </a:p>
          <a:p>
            <a:pPr indent="203200" algn="ctr">
              <a:lnSpc>
                <a:spcPts val="1200"/>
              </a:lnSpc>
              <a:spcAft>
                <a:spcPts val="0"/>
              </a:spcAft>
            </a:pP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液压泵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卸荷阀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单向阀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蓄能器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换向阀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液压缸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柱塞</a:t>
            </a:r>
            <a:endParaRPr lang="zh-CN" altLang="zh-CN" sz="120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导阀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调节螺钉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10—</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导阀弹簧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11—</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主阀弹簧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12—</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主阀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13—</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中心孔　</a:t>
            </a:r>
            <a:r>
              <a:rPr lang="en-US"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14—</a:t>
            </a:r>
            <a:r>
              <a:rPr lang="zh-CN" altLang="zh-CN" sz="1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阻尼孔</a:t>
            </a:r>
            <a:endParaRPr lang="zh-CN" altLang="zh-CN" sz="105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39439853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矩形 1"/>
          <p:cNvSpPr>
            <a:spLocks noChangeArrowheads="1"/>
          </p:cNvSpPr>
          <p:nvPr/>
        </p:nvSpPr>
        <p:spPr bwMode="auto">
          <a:xfrm>
            <a:off x="1907705" y="2276475"/>
            <a:ext cx="4680519"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44500" indent="-444500" eaLnBrk="1" hangingPunct="1">
              <a:lnSpc>
                <a:spcPct val="200000"/>
              </a:lnSpc>
              <a:buFont typeface="Wingdings" panose="05000000000000000000" pitchFamily="2" charset="2"/>
              <a:buChar char="l"/>
            </a:pPr>
            <a:r>
              <a:rPr lang="en-US" altLang="zh-CN" sz="3200" dirty="0"/>
              <a:t>9-1</a:t>
            </a:r>
            <a:r>
              <a:rPr lang="zh-CN" altLang="en-US" sz="3200" dirty="0"/>
              <a:t>、</a:t>
            </a:r>
            <a:r>
              <a:rPr lang="en-US" altLang="zh-CN" sz="3200" dirty="0"/>
              <a:t>9-5</a:t>
            </a:r>
            <a:r>
              <a:rPr lang="zh-CN" altLang="en-US" sz="3200" dirty="0"/>
              <a:t>、</a:t>
            </a:r>
            <a:r>
              <a:rPr lang="en-US" altLang="zh-CN" sz="3200" dirty="0"/>
              <a:t>9-7</a:t>
            </a:r>
            <a:r>
              <a:rPr lang="zh-CN" altLang="en-US" sz="3200" dirty="0"/>
              <a:t>、</a:t>
            </a:r>
            <a:r>
              <a:rPr lang="en-US" altLang="zh-CN" sz="3200" dirty="0"/>
              <a:t>9-8</a:t>
            </a:r>
            <a:r>
              <a:rPr lang="zh-CN" altLang="en-US" sz="3200" dirty="0"/>
              <a:t>、</a:t>
            </a:r>
            <a:r>
              <a:rPr lang="en-US" altLang="zh-CN" sz="3200" dirty="0"/>
              <a:t>9-9</a:t>
            </a:r>
            <a:r>
              <a:rPr lang="zh-CN" altLang="en-US" sz="3200" dirty="0"/>
              <a:t>、</a:t>
            </a:r>
            <a:r>
              <a:rPr lang="en-US" altLang="zh-CN" sz="3200" dirty="0"/>
              <a:t>9-12</a:t>
            </a:r>
            <a:r>
              <a:rPr lang="zh-CN" altLang="en-US" sz="3200" dirty="0"/>
              <a:t>、</a:t>
            </a:r>
            <a:r>
              <a:rPr lang="en-US" altLang="zh-CN" sz="3200" dirty="0"/>
              <a:t>9-13</a:t>
            </a:r>
          </a:p>
        </p:txBody>
      </p:sp>
      <p:sp>
        <p:nvSpPr>
          <p:cNvPr id="3" name="Rectangle 12"/>
          <p:cNvSpPr>
            <a:spLocks noChangeArrowheads="1"/>
          </p:cNvSpPr>
          <p:nvPr/>
        </p:nvSpPr>
        <p:spPr bwMode="auto">
          <a:xfrm>
            <a:off x="3059832" y="1340768"/>
            <a:ext cx="2159000" cy="523875"/>
          </a:xfrm>
          <a:prstGeom prst="rect">
            <a:avLst/>
          </a:prstGeom>
          <a:noFill/>
          <a:ln w="9525">
            <a:noFill/>
            <a:miter lim="800000"/>
            <a:headEnd/>
            <a:tailEnd/>
          </a:ln>
          <a:effectLst/>
        </p:spPr>
        <p:txBody>
          <a:bodyPr>
            <a:spAutoFit/>
          </a:bodyPr>
          <a:lstStyle/>
          <a:p>
            <a:pPr algn="ctr" eaLnBrk="1" hangingPunct="1">
              <a:defRPr/>
            </a:pPr>
            <a:r>
              <a:rPr lang="zh-CN" altLang="en-US" sz="2800" b="1" dirty="0">
                <a:solidFill>
                  <a:srgbClr val="FF0000"/>
                </a:solidFill>
                <a:latin typeface="+mj-ea"/>
                <a:ea typeface="+mj-ea"/>
              </a:rPr>
              <a:t>作业</a:t>
            </a:r>
          </a:p>
        </p:txBody>
      </p:sp>
    </p:spTree>
    <p:extLst>
      <p:ext uri="{BB962C8B-B14F-4D97-AF65-F5344CB8AC3E}">
        <p14:creationId xmlns:p14="http://schemas.microsoft.com/office/powerpoint/2010/main" val="910853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5"/>
          <p:cNvSpPr>
            <a:spLocks noChangeArrowheads="1"/>
          </p:cNvSpPr>
          <p:nvPr/>
        </p:nvSpPr>
        <p:spPr bwMode="auto">
          <a:xfrm>
            <a:off x="250825" y="1246188"/>
            <a:ext cx="227658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9.2.1  </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调压回路</a:t>
            </a:r>
          </a:p>
        </p:txBody>
      </p:sp>
      <p:sp>
        <p:nvSpPr>
          <p:cNvPr id="17411" name="矩形 11"/>
          <p:cNvSpPr>
            <a:spLocks noChangeArrowheads="1"/>
          </p:cNvSpPr>
          <p:nvPr/>
        </p:nvSpPr>
        <p:spPr bwMode="auto">
          <a:xfrm>
            <a:off x="539552" y="2060848"/>
            <a:ext cx="8064897"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dirty="0">
                <a:latin typeface="楷体_GB2312" pitchFamily="49" charset="-122"/>
                <a:ea typeface="楷体_GB2312" pitchFamily="49" charset="-122"/>
              </a:rPr>
              <a:t>   调压回路的功用是</a:t>
            </a:r>
            <a:r>
              <a:rPr lang="zh-CN" altLang="en-US" sz="2400" b="1" dirty="0">
                <a:solidFill>
                  <a:srgbClr val="FF0000"/>
                </a:solidFill>
                <a:latin typeface="楷体_GB2312" pitchFamily="49" charset="-122"/>
                <a:ea typeface="楷体_GB2312" pitchFamily="49" charset="-122"/>
              </a:rPr>
              <a:t>使液压系统整体或部分的压力保持恒定或不超过某个数值。</a:t>
            </a:r>
            <a:r>
              <a:rPr lang="zh-CN" altLang="en-US" sz="2400" b="1" dirty="0">
                <a:latin typeface="楷体_GB2312" pitchFamily="49" charset="-122"/>
                <a:ea typeface="楷体_GB2312" pitchFamily="49" charset="-122"/>
              </a:rPr>
              <a:t>在定量泵系统中，液压泵的供油压力可以通过溢流阀来调节。在变量泵系统中</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用安全阀来限定系统的最高压力，防止系统过载。</a:t>
            </a:r>
            <a:r>
              <a:rPr lang="zh-CN" altLang="en-US" sz="2400" b="1" dirty="0">
                <a:solidFill>
                  <a:srgbClr val="FF0000"/>
                </a:solidFill>
                <a:latin typeface="楷体_GB2312" pitchFamily="49" charset="-122"/>
                <a:ea typeface="楷体_GB2312" pitchFamily="49" charset="-122"/>
              </a:rPr>
              <a:t>若系统中需要二种以上的压力，则可采用多级调压回路。 </a:t>
            </a:r>
          </a:p>
        </p:txBody>
      </p:sp>
      <p:sp>
        <p:nvSpPr>
          <p:cNvPr id="6" name="Rectangle 12"/>
          <p:cNvSpPr>
            <a:spLocks noChangeArrowheads="1"/>
          </p:cNvSpPr>
          <p:nvPr/>
        </p:nvSpPr>
        <p:spPr bwMode="auto">
          <a:xfrm>
            <a:off x="4315390" y="188640"/>
            <a:ext cx="3430747" cy="646331"/>
          </a:xfrm>
          <a:prstGeom prst="rect">
            <a:avLst/>
          </a:prstGeom>
          <a:noFill/>
          <a:ln w="9525">
            <a:noFill/>
            <a:miter lim="800000"/>
            <a:headEnd/>
            <a:tailEnd/>
          </a:ln>
          <a:effectLst/>
        </p:spPr>
        <p:txBody>
          <a:bodyPr wrap="none">
            <a:spAutoFit/>
          </a:bodyPr>
          <a:lstStyle/>
          <a:p>
            <a:pPr algn="just"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压力回路</a:t>
            </a:r>
          </a:p>
        </p:txBody>
      </p:sp>
    </p:spTree>
    <p:extLst>
      <p:ext uri="{BB962C8B-B14F-4D97-AF65-F5344CB8AC3E}">
        <p14:creationId xmlns:p14="http://schemas.microsoft.com/office/powerpoint/2010/main" val="40389218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15"/>
          <p:cNvSpPr>
            <a:spLocks noChangeArrowheads="1"/>
          </p:cNvSpPr>
          <p:nvPr/>
        </p:nvSpPr>
        <p:spPr bwMode="auto">
          <a:xfrm>
            <a:off x="112713" y="1276350"/>
            <a:ext cx="4067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）调压回路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单级调压回路</a:t>
            </a:r>
          </a:p>
        </p:txBody>
      </p:sp>
      <p:sp>
        <p:nvSpPr>
          <p:cNvPr id="18435" name="矩形 4"/>
          <p:cNvSpPr>
            <a:spLocks noChangeArrowheads="1"/>
          </p:cNvSpPr>
          <p:nvPr/>
        </p:nvSpPr>
        <p:spPr bwMode="auto">
          <a:xfrm>
            <a:off x="236538" y="2084388"/>
            <a:ext cx="3049587"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a:latin typeface="楷体_GB2312" pitchFamily="49" charset="-122"/>
                <a:ea typeface="楷体_GB2312" pitchFamily="49" charset="-122"/>
              </a:rPr>
              <a:t>   如图所示，在液压泵出口处设置</a:t>
            </a:r>
            <a:r>
              <a:rPr lang="zh-CN" altLang="en-US" sz="2400" b="1">
                <a:solidFill>
                  <a:srgbClr val="FF0000"/>
                </a:solidFill>
                <a:latin typeface="楷体_GB2312" pitchFamily="49" charset="-122"/>
                <a:ea typeface="楷体_GB2312" pitchFamily="49" charset="-122"/>
              </a:rPr>
              <a:t>并联溢流阀</a:t>
            </a:r>
            <a:r>
              <a:rPr lang="zh-CN" altLang="en-US" sz="2400" b="1">
                <a:latin typeface="楷体_GB2312" pitchFamily="49" charset="-122"/>
                <a:ea typeface="楷体_GB2312" pitchFamily="49" charset="-122"/>
              </a:rPr>
              <a:t>即可组成单级调压回路，从而控制了液压系统的工作压力。 </a:t>
            </a:r>
          </a:p>
        </p:txBody>
      </p:sp>
      <p:pic>
        <p:nvPicPr>
          <p:cNvPr id="18436" name="Picture 4" descr="4－16"/>
          <p:cNvPicPr>
            <a:picLocks noChangeAspect="1" noChangeArrowheads="1"/>
          </p:cNvPicPr>
          <p:nvPr/>
        </p:nvPicPr>
        <p:blipFill>
          <a:blip r:embed="rId2">
            <a:extLst>
              <a:ext uri="{28A0092B-C50C-407E-A947-70E740481C1C}">
                <a14:useLocalDpi xmlns:a14="http://schemas.microsoft.com/office/drawing/2010/main" val="0"/>
              </a:ext>
            </a:extLst>
          </a:blip>
          <a:srcRect r="18414" b="9142"/>
          <a:stretch>
            <a:fillRect/>
          </a:stretch>
        </p:blipFill>
        <p:spPr bwMode="auto">
          <a:xfrm>
            <a:off x="3357563" y="1785938"/>
            <a:ext cx="5745162" cy="3929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Box 6"/>
          <p:cNvSpPr txBox="1">
            <a:spLocks noChangeArrowheads="1"/>
          </p:cNvSpPr>
          <p:nvPr/>
        </p:nvSpPr>
        <p:spPr bwMode="auto">
          <a:xfrm>
            <a:off x="5286375" y="5630863"/>
            <a:ext cx="22145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单级调压回路</a:t>
            </a:r>
          </a:p>
        </p:txBody>
      </p:sp>
      <p:sp>
        <p:nvSpPr>
          <p:cNvPr id="7" name="Rectangle 12"/>
          <p:cNvSpPr>
            <a:spLocks noChangeArrowheads="1"/>
          </p:cNvSpPr>
          <p:nvPr/>
        </p:nvSpPr>
        <p:spPr bwMode="auto">
          <a:xfrm>
            <a:off x="4315390" y="188640"/>
            <a:ext cx="3430747" cy="646331"/>
          </a:xfrm>
          <a:prstGeom prst="rect">
            <a:avLst/>
          </a:prstGeom>
          <a:noFill/>
          <a:ln w="9525">
            <a:noFill/>
            <a:miter lim="800000"/>
            <a:headEnd/>
            <a:tailEnd/>
          </a:ln>
          <a:effectLst/>
        </p:spPr>
        <p:txBody>
          <a:bodyPr wrap="none">
            <a:spAutoFit/>
          </a:bodyPr>
          <a:lstStyle/>
          <a:p>
            <a:pPr algn="just"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压力回路</a:t>
            </a:r>
          </a:p>
        </p:txBody>
      </p:sp>
    </p:spTree>
    <p:extLst>
      <p:ext uri="{BB962C8B-B14F-4D97-AF65-F5344CB8AC3E}">
        <p14:creationId xmlns:p14="http://schemas.microsoft.com/office/powerpoint/2010/main" val="34116781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15"/>
          <p:cNvSpPr>
            <a:spLocks noChangeArrowheads="1"/>
          </p:cNvSpPr>
          <p:nvPr/>
        </p:nvSpPr>
        <p:spPr bwMode="auto">
          <a:xfrm>
            <a:off x="112713" y="1285875"/>
            <a:ext cx="4067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2</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）调压回路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二级调压回路</a:t>
            </a:r>
          </a:p>
        </p:txBody>
      </p:sp>
      <p:sp>
        <p:nvSpPr>
          <p:cNvPr id="24579" name="矩形 4"/>
          <p:cNvSpPr>
            <a:spLocks noChangeArrowheads="1"/>
          </p:cNvSpPr>
          <p:nvPr/>
        </p:nvSpPr>
        <p:spPr bwMode="auto">
          <a:xfrm>
            <a:off x="182563" y="1857375"/>
            <a:ext cx="6175375"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indent="447675" algn="just" eaLnBrk="1" hangingPunct="1">
              <a:lnSpc>
                <a:spcPct val="150000"/>
              </a:lnSpc>
              <a:spcBef>
                <a:spcPct val="0"/>
              </a:spcBef>
              <a:buClrTx/>
              <a:buSzTx/>
              <a:buFontTx/>
              <a:buNone/>
              <a:defRPr/>
            </a:pPr>
            <a:r>
              <a:rPr lang="zh-CN" altLang="en-US" sz="2400" b="1" dirty="0">
                <a:latin typeface="楷体_GB2312" pitchFamily="49" charset="-122"/>
                <a:ea typeface="楷体_GB2312" pitchFamily="49" charset="-122"/>
              </a:rPr>
              <a:t>二级调压回路</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可实现两种不同的系统压力控制。</a:t>
            </a:r>
            <a:endParaRPr lang="en-US" altLang="zh-CN" sz="2400" b="1" dirty="0">
              <a:latin typeface="楷体_GB2312" pitchFamily="49" charset="-122"/>
              <a:ea typeface="楷体_GB2312" pitchFamily="49" charset="-122"/>
            </a:endParaRPr>
          </a:p>
          <a:p>
            <a:pPr algn="just" eaLnBrk="1" hangingPunct="1">
              <a:lnSpc>
                <a:spcPct val="150000"/>
              </a:lnSpc>
              <a:spcBef>
                <a:spcPct val="0"/>
              </a:spcBef>
              <a:buClrTx/>
              <a:buSzTx/>
              <a:buFontTx/>
              <a:buNone/>
              <a:defRPr/>
            </a:pPr>
            <a:r>
              <a:rPr lang="zh-CN" altLang="en-US" sz="2400" b="1" dirty="0">
                <a:latin typeface="楷体_GB2312" pitchFamily="49" charset="-122"/>
                <a:ea typeface="楷体_GB2312" pitchFamily="49" charset="-122"/>
              </a:rPr>
              <a:t>   电磁阀</a:t>
            </a: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失电左位，系统压力由阀</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调定</a:t>
            </a:r>
            <a:endParaRPr lang="en-US" altLang="zh-CN" sz="2400" b="1" dirty="0">
              <a:latin typeface="楷体_GB2312" pitchFamily="49" charset="-122"/>
              <a:ea typeface="楷体_GB2312" pitchFamily="49" charset="-122"/>
            </a:endParaRPr>
          </a:p>
          <a:p>
            <a:pPr algn="just" eaLnBrk="1" hangingPunct="1">
              <a:lnSpc>
                <a:spcPct val="150000"/>
              </a:lnSpc>
              <a:spcBef>
                <a:spcPct val="0"/>
              </a:spcBef>
              <a:buClrTx/>
              <a:buSzTx/>
              <a:buFontTx/>
              <a:buNone/>
              <a:defRPr/>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电磁阀</a:t>
            </a: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得电右位，系统压力由阀</a:t>
            </a:r>
            <a:r>
              <a:rPr lang="en-US" altLang="zh-CN" sz="2400" b="1" dirty="0">
                <a:latin typeface="楷体_GB2312" pitchFamily="49" charset="-122"/>
                <a:ea typeface="楷体_GB2312" pitchFamily="49" charset="-122"/>
              </a:rPr>
              <a:t>4</a:t>
            </a:r>
            <a:r>
              <a:rPr lang="zh-CN" altLang="en-US" sz="2400" b="1" dirty="0">
                <a:latin typeface="楷体_GB2312" pitchFamily="49" charset="-122"/>
                <a:ea typeface="楷体_GB2312" pitchFamily="49" charset="-122"/>
              </a:rPr>
              <a:t>调定</a:t>
            </a:r>
            <a:endParaRPr lang="en-US" altLang="zh-CN" sz="2400" b="1" dirty="0">
              <a:latin typeface="楷体_GB2312" pitchFamily="49" charset="-122"/>
              <a:ea typeface="楷体_GB2312" pitchFamily="49" charset="-122"/>
            </a:endParaRPr>
          </a:p>
          <a:p>
            <a:pPr algn="just" eaLnBrk="1" hangingPunct="1">
              <a:lnSpc>
                <a:spcPct val="150000"/>
              </a:lnSpc>
              <a:spcBef>
                <a:spcPct val="0"/>
              </a:spcBef>
              <a:buClrTx/>
              <a:buSzTx/>
              <a:buFontTx/>
              <a:buNone/>
              <a:defRPr/>
            </a:pPr>
            <a:r>
              <a:rPr lang="zh-CN" altLang="en-US" sz="2400" b="1" dirty="0">
                <a:solidFill>
                  <a:srgbClr val="FF0000"/>
                </a:solidFill>
                <a:latin typeface="楷体_GB2312" pitchFamily="49" charset="-122"/>
                <a:ea typeface="楷体_GB2312" pitchFamily="49" charset="-122"/>
              </a:rPr>
              <a:t>注意</a:t>
            </a:r>
            <a:r>
              <a:rPr lang="en-US" altLang="zh-CN" sz="2400" b="1" dirty="0">
                <a:solidFill>
                  <a:srgbClr val="FF0000"/>
                </a:solidFill>
                <a:latin typeface="楷体_GB2312" pitchFamily="49" charset="-122"/>
                <a:ea typeface="楷体_GB2312" pitchFamily="49" charset="-122"/>
              </a:rPr>
              <a:t>:</a:t>
            </a:r>
            <a:r>
              <a:rPr lang="zh-CN" altLang="en-US" sz="2400" b="1" dirty="0">
                <a:latin typeface="楷体_GB2312" pitchFamily="49" charset="-122"/>
                <a:ea typeface="楷体_GB2312" pitchFamily="49" charset="-122"/>
              </a:rPr>
              <a:t>阀</a:t>
            </a:r>
            <a:r>
              <a:rPr lang="en-US" altLang="zh-CN" sz="2400" b="1" dirty="0">
                <a:latin typeface="楷体_GB2312" pitchFamily="49" charset="-122"/>
                <a:ea typeface="楷体_GB2312" pitchFamily="49" charset="-122"/>
              </a:rPr>
              <a:t>4</a:t>
            </a:r>
            <a:r>
              <a:rPr lang="zh-CN" altLang="en-US" sz="2400" b="1" dirty="0">
                <a:latin typeface="楷体_GB2312" pitchFamily="49" charset="-122"/>
                <a:ea typeface="楷体_GB2312" pitchFamily="49" charset="-122"/>
              </a:rPr>
              <a:t>的调定压力一定要</a:t>
            </a:r>
            <a:r>
              <a:rPr lang="zh-CN" altLang="en-US" sz="2400" b="1" dirty="0">
                <a:solidFill>
                  <a:srgbClr val="FF0000"/>
                </a:solidFill>
                <a:latin typeface="楷体_GB2312" pitchFamily="49" charset="-122"/>
                <a:ea typeface="楷体_GB2312" pitchFamily="49" charset="-122"/>
              </a:rPr>
              <a:t>小于</a:t>
            </a:r>
            <a:r>
              <a:rPr lang="zh-CN" altLang="en-US" sz="2400" b="1" dirty="0">
                <a:latin typeface="楷体_GB2312" pitchFamily="49" charset="-122"/>
                <a:ea typeface="楷体_GB2312" pitchFamily="49" charset="-122"/>
              </a:rPr>
              <a:t>阀</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的调定压力，否则不能实现；当系统压力由阀</a:t>
            </a:r>
            <a:r>
              <a:rPr lang="en-US" altLang="zh-CN" sz="2400" b="1" dirty="0">
                <a:latin typeface="楷体_GB2312" pitchFamily="49" charset="-122"/>
                <a:ea typeface="楷体_GB2312" pitchFamily="49" charset="-122"/>
              </a:rPr>
              <a:t>4</a:t>
            </a:r>
            <a:r>
              <a:rPr lang="zh-CN" altLang="en-US" sz="2400" b="1" dirty="0">
                <a:latin typeface="楷体_GB2312" pitchFamily="49" charset="-122"/>
                <a:ea typeface="楷体_GB2312" pitchFamily="49" charset="-122"/>
              </a:rPr>
              <a:t>调定时，溢流阀</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的先导阀口关闭。</a:t>
            </a:r>
          </a:p>
        </p:txBody>
      </p:sp>
      <p:pic>
        <p:nvPicPr>
          <p:cNvPr id="19460" name="Picture 5" descr="图5－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10956" t="12704" r="64417" b="18460"/>
          <a:stretch>
            <a:fillRect/>
          </a:stretch>
        </p:blipFill>
        <p:spPr bwMode="auto">
          <a:xfrm>
            <a:off x="6357938" y="1425575"/>
            <a:ext cx="2500312" cy="428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1" name="TextBox 6"/>
          <p:cNvSpPr txBox="1">
            <a:spLocks noChangeArrowheads="1"/>
          </p:cNvSpPr>
          <p:nvPr/>
        </p:nvSpPr>
        <p:spPr bwMode="auto">
          <a:xfrm>
            <a:off x="6786563" y="5770563"/>
            <a:ext cx="2214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微软雅黑" panose="020B0503020204020204" pitchFamily="34" charset="-122"/>
                <a:ea typeface="微软雅黑" panose="020B0503020204020204" pitchFamily="34" charset="-122"/>
              </a:rPr>
              <a:t> </a:t>
            </a:r>
            <a:r>
              <a:rPr lang="zh-CN" altLang="en-US" sz="1800">
                <a:latin typeface="微软雅黑" panose="020B0503020204020204" pitchFamily="34" charset="-122"/>
                <a:ea typeface="微软雅黑" panose="020B0503020204020204" pitchFamily="34" charset="-122"/>
              </a:rPr>
              <a:t>二级调压回路</a:t>
            </a:r>
          </a:p>
        </p:txBody>
      </p:sp>
      <p:sp>
        <p:nvSpPr>
          <p:cNvPr id="7" name="Rectangle 12"/>
          <p:cNvSpPr>
            <a:spLocks noChangeArrowheads="1"/>
          </p:cNvSpPr>
          <p:nvPr/>
        </p:nvSpPr>
        <p:spPr bwMode="auto">
          <a:xfrm>
            <a:off x="4197350" y="127294"/>
            <a:ext cx="3430747"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压力回路</a:t>
            </a:r>
          </a:p>
        </p:txBody>
      </p:sp>
    </p:spTree>
    <p:extLst>
      <p:ext uri="{BB962C8B-B14F-4D97-AF65-F5344CB8AC3E}">
        <p14:creationId xmlns:p14="http://schemas.microsoft.com/office/powerpoint/2010/main" val="22716964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extBox 6"/>
          <p:cNvSpPr txBox="1">
            <a:spLocks noChangeArrowheads="1"/>
          </p:cNvSpPr>
          <p:nvPr/>
        </p:nvSpPr>
        <p:spPr bwMode="auto">
          <a:xfrm>
            <a:off x="6643688" y="5859463"/>
            <a:ext cx="22145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多级调压回路</a:t>
            </a:r>
          </a:p>
        </p:txBody>
      </p:sp>
      <p:sp>
        <p:nvSpPr>
          <p:cNvPr id="20483" name="Rectangle 15"/>
          <p:cNvSpPr>
            <a:spLocks noChangeArrowheads="1"/>
          </p:cNvSpPr>
          <p:nvPr/>
        </p:nvSpPr>
        <p:spPr bwMode="auto">
          <a:xfrm>
            <a:off x="112713" y="1285875"/>
            <a:ext cx="4067139"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3</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）调压回路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多级调压回路</a:t>
            </a:r>
          </a:p>
        </p:txBody>
      </p:sp>
      <p:sp>
        <p:nvSpPr>
          <p:cNvPr id="20484" name="矩形 4"/>
          <p:cNvSpPr>
            <a:spLocks noChangeArrowheads="1"/>
          </p:cNvSpPr>
          <p:nvPr/>
        </p:nvSpPr>
        <p:spPr bwMode="auto">
          <a:xfrm>
            <a:off x="52388" y="1857375"/>
            <a:ext cx="5889625" cy="388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Tx/>
              <a:buNone/>
            </a:pPr>
            <a:r>
              <a:rPr lang="zh-CN" altLang="en-US" sz="2400" b="1">
                <a:latin typeface="楷体_GB2312" pitchFamily="49" charset="-122"/>
                <a:ea typeface="楷体_GB2312" pitchFamily="49" charset="-122"/>
              </a:rPr>
              <a:t>   由溢流阀</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a:t>
            </a:r>
            <a:r>
              <a:rPr lang="en-US" altLang="zh-CN" sz="2400" b="1">
                <a:latin typeface="楷体_GB2312" pitchFamily="49" charset="-122"/>
                <a:ea typeface="楷体_GB2312" pitchFamily="49" charset="-122"/>
              </a:rPr>
              <a:t>3</a:t>
            </a:r>
            <a:r>
              <a:rPr lang="zh-CN" altLang="en-US" sz="2400" b="1">
                <a:latin typeface="楷体_GB2312" pitchFamily="49" charset="-122"/>
                <a:ea typeface="楷体_GB2312" pitchFamily="49" charset="-122"/>
              </a:rPr>
              <a:t>分别控制系统的压力，从而组成了三级调压回路。   </a:t>
            </a:r>
            <a:endParaRPr lang="en-US" altLang="zh-CN" sz="2400" b="1">
              <a:latin typeface="楷体_GB2312" pitchFamily="49" charset="-122"/>
              <a:ea typeface="楷体_GB2312" pitchFamily="49" charset="-122"/>
            </a:endParaRPr>
          </a:p>
          <a:p>
            <a:pPr algn="just" eaLnBrk="1" hangingPunct="1">
              <a:lnSpc>
                <a:spcPct val="150000"/>
              </a:lnSpc>
              <a:spcBef>
                <a:spcPct val="0"/>
              </a:spcBef>
              <a:buClrTx/>
              <a:buSzTx/>
              <a:buFontTx/>
              <a:buNone/>
            </a:pPr>
            <a:r>
              <a:rPr lang="en-US" altLang="zh-CN" sz="2400" b="1">
                <a:latin typeface="楷体_GB2312" pitchFamily="49" charset="-122"/>
                <a:ea typeface="楷体_GB2312" pitchFamily="49" charset="-122"/>
              </a:rPr>
              <a:t>   1YA</a:t>
            </a:r>
            <a:r>
              <a:rPr lang="zh-CN" altLang="en-US" sz="2400" b="1">
                <a:latin typeface="楷体_GB2312" pitchFamily="49" charset="-122"/>
                <a:ea typeface="楷体_GB2312" pitchFamily="49" charset="-122"/>
              </a:rPr>
              <a:t>失电</a:t>
            </a:r>
            <a:r>
              <a:rPr lang="en-US" altLang="zh-CN" sz="2400" b="1">
                <a:latin typeface="楷体_GB2312" pitchFamily="49" charset="-122"/>
                <a:ea typeface="楷体_GB2312" pitchFamily="49" charset="-122"/>
              </a:rPr>
              <a:t>/2YA</a:t>
            </a:r>
            <a:r>
              <a:rPr lang="zh-CN" altLang="en-US" sz="2400" b="1">
                <a:latin typeface="楷体_GB2312" pitchFamily="49" charset="-122"/>
                <a:ea typeface="楷体_GB2312" pitchFamily="49" charset="-122"/>
              </a:rPr>
              <a:t>失电，系统压力由阀</a:t>
            </a:r>
            <a:r>
              <a:rPr lang="en-US" altLang="zh-CN" sz="2400" b="1">
                <a:latin typeface="楷体_GB2312" pitchFamily="49" charset="-122"/>
                <a:ea typeface="楷体_GB2312" pitchFamily="49" charset="-122"/>
              </a:rPr>
              <a:t>1</a:t>
            </a:r>
            <a:r>
              <a:rPr lang="zh-CN" altLang="en-US" sz="2400" b="1">
                <a:latin typeface="楷体_GB2312" pitchFamily="49" charset="-122"/>
                <a:ea typeface="楷体_GB2312" pitchFamily="49" charset="-122"/>
              </a:rPr>
              <a:t>调定</a:t>
            </a:r>
            <a:endParaRPr lang="en-US" altLang="zh-CN" sz="2400" b="1">
              <a:latin typeface="楷体_GB2312" pitchFamily="49" charset="-122"/>
              <a:ea typeface="楷体_GB2312" pitchFamily="49" charset="-122"/>
            </a:endParaRPr>
          </a:p>
          <a:p>
            <a:pPr algn="just" eaLnBrk="1" hangingPunct="1">
              <a:lnSpc>
                <a:spcPct val="150000"/>
              </a:lnSpc>
              <a:spcBef>
                <a:spcPct val="0"/>
              </a:spcBef>
              <a:buClrTx/>
              <a:buSzTx/>
              <a:buFontTx/>
              <a:buNone/>
            </a:pPr>
            <a:r>
              <a:rPr lang="en-US" altLang="zh-CN" sz="2400" b="1">
                <a:latin typeface="楷体_GB2312" pitchFamily="49" charset="-122"/>
                <a:ea typeface="楷体_GB2312" pitchFamily="49" charset="-122"/>
              </a:rPr>
              <a:t>   1YA</a:t>
            </a:r>
            <a:r>
              <a:rPr lang="zh-CN" altLang="en-US" sz="2400" b="1">
                <a:latin typeface="楷体_GB2312" pitchFamily="49" charset="-122"/>
                <a:ea typeface="楷体_GB2312" pitchFamily="49" charset="-122"/>
              </a:rPr>
              <a:t>得电</a:t>
            </a:r>
            <a:r>
              <a:rPr lang="en-US" altLang="zh-CN" sz="2400" b="1">
                <a:latin typeface="楷体_GB2312" pitchFamily="49" charset="-122"/>
                <a:ea typeface="楷体_GB2312" pitchFamily="49" charset="-122"/>
              </a:rPr>
              <a:t>/2YA</a:t>
            </a:r>
            <a:r>
              <a:rPr lang="zh-CN" altLang="en-US" sz="2400" b="1">
                <a:latin typeface="楷体_GB2312" pitchFamily="49" charset="-122"/>
                <a:ea typeface="楷体_GB2312" pitchFamily="49" charset="-122"/>
              </a:rPr>
              <a:t>失电，系统压力由阀</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调定</a:t>
            </a:r>
            <a:endParaRPr lang="en-US" altLang="zh-CN" sz="2400" b="1">
              <a:latin typeface="楷体_GB2312" pitchFamily="49" charset="-122"/>
              <a:ea typeface="楷体_GB2312" pitchFamily="49" charset="-122"/>
            </a:endParaRPr>
          </a:p>
          <a:p>
            <a:pPr algn="just" eaLnBrk="1" hangingPunct="1">
              <a:lnSpc>
                <a:spcPct val="150000"/>
              </a:lnSpc>
              <a:spcBef>
                <a:spcPct val="0"/>
              </a:spcBef>
              <a:buClrTx/>
              <a:buSzTx/>
              <a:buFontTx/>
              <a:buNone/>
            </a:pPr>
            <a:r>
              <a:rPr lang="en-US" altLang="zh-CN" sz="2400" b="1">
                <a:latin typeface="楷体_GB2312" pitchFamily="49" charset="-122"/>
                <a:ea typeface="楷体_GB2312" pitchFamily="49" charset="-122"/>
              </a:rPr>
              <a:t>   1YA</a:t>
            </a:r>
            <a:r>
              <a:rPr lang="zh-CN" altLang="en-US" sz="2400" b="1">
                <a:latin typeface="楷体_GB2312" pitchFamily="49" charset="-122"/>
                <a:ea typeface="楷体_GB2312" pitchFamily="49" charset="-122"/>
              </a:rPr>
              <a:t>失电</a:t>
            </a:r>
            <a:r>
              <a:rPr lang="en-US" altLang="zh-CN" sz="2400" b="1">
                <a:latin typeface="楷体_GB2312" pitchFamily="49" charset="-122"/>
                <a:ea typeface="楷体_GB2312" pitchFamily="49" charset="-122"/>
              </a:rPr>
              <a:t>/2YA</a:t>
            </a:r>
            <a:r>
              <a:rPr lang="zh-CN" altLang="en-US" sz="2400" b="1">
                <a:latin typeface="楷体_GB2312" pitchFamily="49" charset="-122"/>
                <a:ea typeface="楷体_GB2312" pitchFamily="49" charset="-122"/>
              </a:rPr>
              <a:t>得电，系统压力由阀</a:t>
            </a:r>
            <a:r>
              <a:rPr lang="en-US" altLang="zh-CN" sz="2400" b="1">
                <a:latin typeface="楷体_GB2312" pitchFamily="49" charset="-122"/>
                <a:ea typeface="楷体_GB2312" pitchFamily="49" charset="-122"/>
              </a:rPr>
              <a:t>3</a:t>
            </a:r>
            <a:r>
              <a:rPr lang="zh-CN" altLang="en-US" sz="2400" b="1">
                <a:latin typeface="楷体_GB2312" pitchFamily="49" charset="-122"/>
                <a:ea typeface="楷体_GB2312" pitchFamily="49" charset="-122"/>
              </a:rPr>
              <a:t>调定</a:t>
            </a:r>
            <a:endParaRPr lang="en-US" altLang="zh-CN" sz="2400" b="1">
              <a:latin typeface="楷体_GB2312" pitchFamily="49" charset="-122"/>
              <a:ea typeface="楷体_GB2312" pitchFamily="49" charset="-122"/>
            </a:endParaRPr>
          </a:p>
          <a:p>
            <a:pPr algn="just" eaLnBrk="1" hangingPunct="1">
              <a:lnSpc>
                <a:spcPct val="150000"/>
              </a:lnSpc>
              <a:spcBef>
                <a:spcPct val="0"/>
              </a:spcBef>
              <a:buClrTx/>
              <a:buSzTx/>
              <a:buFontTx/>
              <a:buNone/>
            </a:pPr>
            <a:r>
              <a:rPr lang="zh-CN" altLang="en-US" sz="2400" b="1">
                <a:solidFill>
                  <a:srgbClr val="FF0000"/>
                </a:solidFill>
                <a:latin typeface="楷体_GB2312" pitchFamily="49" charset="-122"/>
                <a:ea typeface="楷体_GB2312" pitchFamily="49" charset="-122"/>
              </a:rPr>
              <a:t>注意：阀</a:t>
            </a:r>
            <a:r>
              <a:rPr lang="en-US" altLang="zh-CN" sz="2400" b="1">
                <a:solidFill>
                  <a:srgbClr val="FF0000"/>
                </a:solidFill>
                <a:latin typeface="楷体_GB2312" pitchFamily="49" charset="-122"/>
                <a:ea typeface="楷体_GB2312" pitchFamily="49" charset="-122"/>
              </a:rPr>
              <a:t>2</a:t>
            </a:r>
            <a:r>
              <a:rPr lang="zh-CN" altLang="en-US" sz="2400" b="1">
                <a:solidFill>
                  <a:srgbClr val="FF0000"/>
                </a:solidFill>
                <a:latin typeface="楷体_GB2312" pitchFamily="49" charset="-122"/>
                <a:ea typeface="楷体_GB2312" pitchFamily="49" charset="-122"/>
              </a:rPr>
              <a:t>和阀</a:t>
            </a:r>
            <a:r>
              <a:rPr lang="en-US" altLang="zh-CN" sz="2400" b="1">
                <a:solidFill>
                  <a:srgbClr val="FF0000"/>
                </a:solidFill>
                <a:latin typeface="楷体_GB2312" pitchFamily="49" charset="-122"/>
                <a:ea typeface="楷体_GB2312" pitchFamily="49" charset="-122"/>
              </a:rPr>
              <a:t>3</a:t>
            </a:r>
            <a:r>
              <a:rPr lang="zh-CN" altLang="en-US" sz="2400" b="1">
                <a:solidFill>
                  <a:srgbClr val="FF0000"/>
                </a:solidFill>
                <a:latin typeface="楷体_GB2312" pitchFamily="49" charset="-122"/>
                <a:ea typeface="楷体_GB2312" pitchFamily="49" charset="-122"/>
              </a:rPr>
              <a:t>的调定压力都要小于阀</a:t>
            </a:r>
            <a:r>
              <a:rPr lang="en-US" altLang="zh-CN" sz="2400" b="1">
                <a:solidFill>
                  <a:srgbClr val="FF0000"/>
                </a:solidFill>
                <a:latin typeface="楷体_GB2312" pitchFamily="49" charset="-122"/>
                <a:ea typeface="楷体_GB2312" pitchFamily="49" charset="-122"/>
              </a:rPr>
              <a:t>1</a:t>
            </a:r>
            <a:r>
              <a:rPr lang="zh-CN" altLang="en-US" sz="2400" b="1">
                <a:solidFill>
                  <a:srgbClr val="FF0000"/>
                </a:solidFill>
                <a:latin typeface="楷体_GB2312" pitchFamily="49" charset="-122"/>
                <a:ea typeface="楷体_GB2312" pitchFamily="49" charset="-122"/>
              </a:rPr>
              <a:t>调定压力</a:t>
            </a:r>
            <a:r>
              <a:rPr lang="zh-CN" altLang="en-US" sz="2400" b="1">
                <a:latin typeface="楷体_GB2312" pitchFamily="49" charset="-122"/>
                <a:ea typeface="楷体_GB2312" pitchFamily="49" charset="-122"/>
              </a:rPr>
              <a:t>，阀</a:t>
            </a:r>
            <a:r>
              <a:rPr lang="en-US" altLang="zh-CN" sz="2400" b="1">
                <a:latin typeface="楷体_GB2312" pitchFamily="49" charset="-122"/>
                <a:ea typeface="楷体_GB2312" pitchFamily="49" charset="-122"/>
              </a:rPr>
              <a:t>2</a:t>
            </a:r>
            <a:r>
              <a:rPr lang="zh-CN" altLang="en-US" sz="2400" b="1">
                <a:latin typeface="楷体_GB2312" pitchFamily="49" charset="-122"/>
                <a:ea typeface="楷体_GB2312" pitchFamily="49" charset="-122"/>
              </a:rPr>
              <a:t>和阀</a:t>
            </a:r>
            <a:r>
              <a:rPr lang="en-US" altLang="zh-CN" sz="2400" b="1">
                <a:latin typeface="楷体_GB2312" pitchFamily="49" charset="-122"/>
                <a:ea typeface="楷体_GB2312" pitchFamily="49" charset="-122"/>
              </a:rPr>
              <a:t>3</a:t>
            </a:r>
            <a:r>
              <a:rPr lang="zh-CN" altLang="en-US" sz="2400" b="1">
                <a:latin typeface="楷体_GB2312" pitchFamily="49" charset="-122"/>
                <a:ea typeface="楷体_GB2312" pitchFamily="49" charset="-122"/>
              </a:rPr>
              <a:t>调定压力之间没有关系。</a:t>
            </a:r>
          </a:p>
        </p:txBody>
      </p:sp>
      <p:pic>
        <p:nvPicPr>
          <p:cNvPr id="20485" name="Picture 5" descr="图5－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9247" r="24168" b="20293"/>
          <a:stretch>
            <a:fillRect/>
          </a:stretch>
        </p:blipFill>
        <p:spPr bwMode="auto">
          <a:xfrm>
            <a:off x="5948363" y="1716088"/>
            <a:ext cx="3143250" cy="420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12"/>
          <p:cNvSpPr>
            <a:spLocks noChangeArrowheads="1"/>
          </p:cNvSpPr>
          <p:nvPr/>
        </p:nvSpPr>
        <p:spPr bwMode="auto">
          <a:xfrm>
            <a:off x="4179852" y="188640"/>
            <a:ext cx="3430747"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压力回路</a:t>
            </a:r>
          </a:p>
        </p:txBody>
      </p:sp>
    </p:spTree>
    <p:extLst>
      <p:ext uri="{BB962C8B-B14F-4D97-AF65-F5344CB8AC3E}">
        <p14:creationId xmlns:p14="http://schemas.microsoft.com/office/powerpoint/2010/main" val="29237759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15"/>
          <p:cNvSpPr>
            <a:spLocks noChangeArrowheads="1"/>
          </p:cNvSpPr>
          <p:nvPr/>
        </p:nvSpPr>
        <p:spPr bwMode="auto">
          <a:xfrm>
            <a:off x="112713" y="1285875"/>
            <a:ext cx="654217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4</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）调压回路</a:t>
            </a:r>
            <a:r>
              <a:rPr lang="en-US" altLang="zh-CN" sz="24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400" b="1" dirty="0">
                <a:solidFill>
                  <a:srgbClr val="FF9900"/>
                </a:solidFill>
                <a:effectLst>
                  <a:outerShdw blurRad="38100" dist="38100" dir="2700000" algn="tl">
                    <a:srgbClr val="000000"/>
                  </a:outerShdw>
                </a:effectLst>
                <a:latin typeface="Arial" charset="0"/>
                <a:ea typeface="仿宋_GB2312" pitchFamily="49" charset="-122"/>
              </a:rPr>
              <a:t>连续按比例进行压力调节的回路</a:t>
            </a:r>
          </a:p>
        </p:txBody>
      </p:sp>
      <p:sp>
        <p:nvSpPr>
          <p:cNvPr id="21507" name="矩形 4"/>
          <p:cNvSpPr>
            <a:spLocks noChangeArrowheads="1"/>
          </p:cNvSpPr>
          <p:nvPr/>
        </p:nvSpPr>
        <p:spPr bwMode="auto">
          <a:xfrm>
            <a:off x="111125" y="2063750"/>
            <a:ext cx="5603875"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 typeface="Wingdings" panose="05000000000000000000" pitchFamily="2" charset="2"/>
              <a:buNone/>
            </a:pPr>
            <a:r>
              <a:rPr lang="zh-CN" altLang="en-US" sz="2400" b="1">
                <a:latin typeface="楷体_GB2312" pitchFamily="49" charset="-122"/>
                <a:ea typeface="楷体_GB2312" pitchFamily="49" charset="-122"/>
              </a:rPr>
              <a:t>   调节先导型比例电磁溢流阀的输入电流</a:t>
            </a:r>
            <a:r>
              <a:rPr lang="en-US" altLang="zh-CN" sz="2400" b="1">
                <a:latin typeface="楷体_GB2312" pitchFamily="49" charset="-122"/>
                <a:ea typeface="楷体_GB2312" pitchFamily="49" charset="-122"/>
              </a:rPr>
              <a:t>I</a:t>
            </a:r>
            <a:r>
              <a:rPr lang="zh-CN" altLang="en-US" sz="2400" b="1">
                <a:latin typeface="楷体_GB2312" pitchFamily="49" charset="-122"/>
                <a:ea typeface="楷体_GB2312" pitchFamily="49" charset="-122"/>
              </a:rPr>
              <a:t>，即可实现系统压力的无级调节。</a:t>
            </a:r>
            <a:endParaRPr lang="en-US" altLang="zh-CN" sz="2400" b="1">
              <a:latin typeface="楷体_GB2312" pitchFamily="49" charset="-122"/>
              <a:ea typeface="楷体_GB2312" pitchFamily="49" charset="-122"/>
            </a:endParaRPr>
          </a:p>
          <a:p>
            <a:pPr algn="just" eaLnBrk="1" hangingPunct="1">
              <a:lnSpc>
                <a:spcPct val="150000"/>
              </a:lnSpc>
              <a:spcBef>
                <a:spcPct val="0"/>
              </a:spcBef>
              <a:buClrTx/>
              <a:buSzTx/>
              <a:buFont typeface="Wingdings" panose="05000000000000000000" pitchFamily="2" charset="2"/>
              <a:buNone/>
            </a:pPr>
            <a:r>
              <a:rPr lang="zh-CN" altLang="en-US" sz="2400" b="1">
                <a:latin typeface="楷体_GB2312" pitchFamily="49" charset="-122"/>
                <a:ea typeface="楷体_GB2312" pitchFamily="49" charset="-122"/>
              </a:rPr>
              <a:t>   </a:t>
            </a:r>
            <a:r>
              <a:rPr lang="zh-CN" altLang="en-US" sz="2400" b="1">
                <a:solidFill>
                  <a:srgbClr val="FF0000"/>
                </a:solidFill>
                <a:latin typeface="楷体_GB2312" pitchFamily="49" charset="-122"/>
                <a:ea typeface="楷体_GB2312" pitchFamily="49" charset="-122"/>
              </a:rPr>
              <a:t>特点：</a:t>
            </a:r>
            <a:r>
              <a:rPr lang="zh-CN" altLang="en-US" sz="2400" b="1">
                <a:latin typeface="楷体_GB2312" pitchFamily="49" charset="-122"/>
                <a:ea typeface="楷体_GB2312" pitchFamily="49" charset="-122"/>
              </a:rPr>
              <a:t>回路结构简单，压力切换平稳，更容易使系统实现远距离控制或程序控制。</a:t>
            </a:r>
          </a:p>
        </p:txBody>
      </p:sp>
      <p:pic>
        <p:nvPicPr>
          <p:cNvPr id="21508" name="Picture 5" descr="图5－1"/>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75832" t="27026" r="1994" b="18468"/>
          <a:stretch>
            <a:fillRect/>
          </a:stretch>
        </p:blipFill>
        <p:spPr bwMode="auto">
          <a:xfrm>
            <a:off x="6072188" y="1714500"/>
            <a:ext cx="2605087" cy="392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TextBox 6"/>
          <p:cNvSpPr txBox="1">
            <a:spLocks noChangeArrowheads="1"/>
          </p:cNvSpPr>
          <p:nvPr/>
        </p:nvSpPr>
        <p:spPr bwMode="auto">
          <a:xfrm>
            <a:off x="6299200" y="5626100"/>
            <a:ext cx="22145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ctr" eaLnBrk="1" hangingPunct="1">
              <a:spcBef>
                <a:spcPct val="0"/>
              </a:spcBef>
              <a:buClrTx/>
              <a:buSzTx/>
              <a:buFontTx/>
              <a:buNone/>
            </a:pPr>
            <a:r>
              <a:rPr lang="en-US" altLang="zh-CN" sz="1800">
                <a:latin typeface="微软雅黑" panose="020B0503020204020204" pitchFamily="34" charset="-122"/>
                <a:ea typeface="微软雅黑" panose="020B0503020204020204" pitchFamily="34" charset="-122"/>
              </a:rPr>
              <a:t> </a:t>
            </a:r>
            <a:r>
              <a:rPr lang="zh-CN" altLang="en-US" sz="1800">
                <a:latin typeface="微软雅黑" panose="020B0503020204020204" pitchFamily="34" charset="-122"/>
                <a:ea typeface="微软雅黑" panose="020B0503020204020204" pitchFamily="34" charset="-122"/>
              </a:rPr>
              <a:t>比例调压回路</a:t>
            </a:r>
          </a:p>
        </p:txBody>
      </p:sp>
      <p:sp>
        <p:nvSpPr>
          <p:cNvPr id="7" name="Rectangle 12"/>
          <p:cNvSpPr>
            <a:spLocks noChangeArrowheads="1"/>
          </p:cNvSpPr>
          <p:nvPr/>
        </p:nvSpPr>
        <p:spPr bwMode="auto">
          <a:xfrm>
            <a:off x="4139952" y="261682"/>
            <a:ext cx="3430747"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.2 </a:t>
            </a:r>
            <a:r>
              <a:rPr lang="zh-CN" altLang="en-US" sz="3600" b="1" dirty="0">
                <a:latin typeface="+mn-ea"/>
                <a:ea typeface="+mn-ea"/>
              </a:rPr>
              <a:t>压力回路</a:t>
            </a:r>
          </a:p>
        </p:txBody>
      </p:sp>
    </p:spTree>
    <p:extLst>
      <p:ext uri="{BB962C8B-B14F-4D97-AF65-F5344CB8AC3E}">
        <p14:creationId xmlns:p14="http://schemas.microsoft.com/office/powerpoint/2010/main" val="3701437825"/>
      </p:ext>
    </p:extLst>
  </p:cSld>
  <p:clrMapOvr>
    <a:masterClrMapping/>
  </p:clrMapOvr>
</p:sld>
</file>

<file path=ppt/theme/theme1.xml><?xml version="1.0" encoding="utf-8"?>
<a:theme xmlns:a="http://schemas.openxmlformats.org/drawingml/2006/main" name="default">
  <a:themeElements>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2">
        <a:dk1>
          <a:srgbClr val="EAEAEA"/>
        </a:dk1>
        <a:lt1>
          <a:srgbClr val="FFFFFF"/>
        </a:lt1>
        <a:dk2>
          <a:srgbClr val="000000"/>
        </a:dk2>
        <a:lt2>
          <a:srgbClr val="FFFFFF"/>
        </a:lt2>
        <a:accent1>
          <a:srgbClr val="00CC99"/>
        </a:accent1>
        <a:accent2>
          <a:srgbClr val="3333CC"/>
        </a:accent2>
        <a:accent3>
          <a:srgbClr val="AAAAAA"/>
        </a:accent3>
        <a:accent4>
          <a:srgbClr val="DADADA"/>
        </a:accent4>
        <a:accent5>
          <a:srgbClr val="AAE2CA"/>
        </a:accent5>
        <a:accent6>
          <a:srgbClr val="2D2DB9"/>
        </a:accent6>
        <a:hlink>
          <a:srgbClr val="CCCCFF"/>
        </a:hlink>
        <a:folHlink>
          <a:srgbClr val="000066"/>
        </a:folHlink>
      </a:clrScheme>
      <a:clrMap bg1="dk2" tx1="lt1" bg2="dk1" tx2="lt2" accent1="accent1" accent2="accent2" accent3="accent3" accent4="accent4" accent5="accent5" accent6="accent6" hlink="hlink" folHlink="folHlink"/>
    </a:extraClrScheme>
    <a:extraClrScheme>
      <a:clrScheme name="default 3">
        <a:dk1>
          <a:srgbClr val="EAEAEA"/>
        </a:dk1>
        <a:lt1>
          <a:srgbClr val="FFFFFF"/>
        </a:lt1>
        <a:dk2>
          <a:srgbClr val="CC0000"/>
        </a:dk2>
        <a:lt2>
          <a:srgbClr val="FFFFFF"/>
        </a:lt2>
        <a:accent1>
          <a:srgbClr val="FFFF66"/>
        </a:accent1>
        <a:accent2>
          <a:srgbClr val="3333CC"/>
        </a:accent2>
        <a:accent3>
          <a:srgbClr val="E2AAAA"/>
        </a:accent3>
        <a:accent4>
          <a:srgbClr val="DADADA"/>
        </a:accent4>
        <a:accent5>
          <a:srgbClr val="FFFFB8"/>
        </a:accent5>
        <a:accent6>
          <a:srgbClr val="2D2DB9"/>
        </a:accent6>
        <a:hlink>
          <a:srgbClr val="CCCCFF"/>
        </a:hlink>
        <a:folHlink>
          <a:srgbClr val="000066"/>
        </a:folHlink>
      </a:clrScheme>
      <a:clrMap bg1="dk2" tx1="lt1" bg2="dk1" tx2="lt2" accent1="accent1" accent2="accent2" accent3="accent3" accent4="accent4" accent5="accent5" accent6="accent6" hlink="hlink" folHlink="folHlink"/>
    </a:extraClrScheme>
    <a:extraClrScheme>
      <a:clrScheme name="default 4">
        <a:dk1>
          <a:srgbClr val="FF0000"/>
        </a:dk1>
        <a:lt1>
          <a:srgbClr val="FFFFCC"/>
        </a:lt1>
        <a:dk2>
          <a:srgbClr val="FF3300"/>
        </a:dk2>
        <a:lt2>
          <a:srgbClr val="008000"/>
        </a:lt2>
        <a:accent1>
          <a:srgbClr val="33CC33"/>
        </a:accent1>
        <a:accent2>
          <a:srgbClr val="3333CC"/>
        </a:accent2>
        <a:accent3>
          <a:srgbClr val="FFFFE2"/>
        </a:accent3>
        <a:accent4>
          <a:srgbClr val="DA0000"/>
        </a:accent4>
        <a:accent5>
          <a:srgbClr val="ADE2AD"/>
        </a:accent5>
        <a:accent6>
          <a:srgbClr val="2D2DB9"/>
        </a:accent6>
        <a:hlink>
          <a:srgbClr val="CCCCFF"/>
        </a:hlink>
        <a:folHlink>
          <a:srgbClr val="000066"/>
        </a:folHlink>
      </a:clrScheme>
      <a:clrMap bg1="lt1" tx1="dk1" bg2="lt2" tx2="dk2" accent1="accent1" accent2="accent2" accent3="accent3" accent4="accent4" accent5="accent5" accent6="accent6" hlink="hlink" folHlink="folHlink"/>
    </a:extraClrScheme>
    <a:extraClrScheme>
      <a:clrScheme name="default 5">
        <a:dk1>
          <a:srgbClr val="006600"/>
        </a:dk1>
        <a:lt1>
          <a:srgbClr val="FFFFFF"/>
        </a:lt1>
        <a:dk2>
          <a:srgbClr val="006600"/>
        </a:dk2>
        <a:lt2>
          <a:srgbClr val="663300"/>
        </a:lt2>
        <a:accent1>
          <a:srgbClr val="996633"/>
        </a:accent1>
        <a:accent2>
          <a:srgbClr val="3333CC"/>
        </a:accent2>
        <a:accent3>
          <a:srgbClr val="FFFFFF"/>
        </a:accent3>
        <a:accent4>
          <a:srgbClr val="005600"/>
        </a:accent4>
        <a:accent5>
          <a:srgbClr val="CAB8AD"/>
        </a:accent5>
        <a:accent6>
          <a:srgbClr val="2D2DB9"/>
        </a:accent6>
        <a:hlink>
          <a:srgbClr val="CCCCFF"/>
        </a:hlink>
        <a:folHlink>
          <a:srgbClr val="00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Template>
  <TotalTime>1978</TotalTime>
  <Words>3142</Words>
  <Application>Microsoft Office PowerPoint</Application>
  <PresentationFormat>全屏显示(4:3)</PresentationFormat>
  <Paragraphs>190</Paragraphs>
  <Slides>42</Slides>
  <Notes>3</Notes>
  <HiddenSlides>0</HiddenSlides>
  <MMClips>0</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2</vt:i4>
      </vt:variant>
      <vt:variant>
        <vt:lpstr>幻灯片标题</vt:lpstr>
      </vt:variant>
      <vt:variant>
        <vt:i4>42</vt:i4>
      </vt:variant>
    </vt:vector>
  </HeadingPairs>
  <TitlesOfParts>
    <vt:vector size="55" baseType="lpstr">
      <vt:lpstr>NEU-BZ-S92</vt:lpstr>
      <vt:lpstr>仿宋_GB2312</vt:lpstr>
      <vt:lpstr>黑体</vt:lpstr>
      <vt:lpstr>楷体_GB2312</vt:lpstr>
      <vt:lpstr>宋体</vt:lpstr>
      <vt:lpstr>微软雅黑</vt:lpstr>
      <vt:lpstr>Arial</vt:lpstr>
      <vt:lpstr>Times New Roman</vt:lpstr>
      <vt:lpstr>Wingdings</vt:lpstr>
      <vt:lpstr>Wingdings 3</vt:lpstr>
      <vt:lpstr>default</vt:lpstr>
      <vt:lpstr>CorelDRAW</vt:lpstr>
      <vt:lpstr>Equation.3</vt:lpstr>
      <vt:lpstr>第十三讲 其他基本回路（上）</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Hydraulic Transmissions for Wind Energy</dc:title>
  <dc:creator>Feng Wang</dc:creator>
  <cp:lastModifiedBy>gong guofang</cp:lastModifiedBy>
  <cp:revision>362</cp:revision>
  <cp:lastPrinted>1601-01-01T00:00:00Z</cp:lastPrinted>
  <dcterms:created xsi:type="dcterms:W3CDTF">2010-12-21T11:12:58Z</dcterms:created>
  <dcterms:modified xsi:type="dcterms:W3CDTF">2021-12-20T14:06:42Z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ies>
</file>